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530" r:id="rId3"/>
    <p:sldId id="529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51" r:id="rId25"/>
    <p:sldId id="553" r:id="rId26"/>
    <p:sldId id="552" r:id="rId27"/>
    <p:sldId id="554" r:id="rId28"/>
    <p:sldId id="555" r:id="rId29"/>
    <p:sldId id="556" r:id="rId30"/>
    <p:sldId id="557" r:id="rId31"/>
    <p:sldId id="558" r:id="rId32"/>
    <p:sldId id="559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296" r:id="rId44"/>
    <p:sldId id="474" r:id="rId45"/>
    <p:sldId id="268" r:id="rId46"/>
    <p:sldId id="571" r:id="rId47"/>
    <p:sldId id="5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1708"/>
  </p:normalViewPr>
  <p:slideViewPr>
    <p:cSldViewPr snapToGrid="0" snapToObjects="1">
      <p:cViewPr varScale="1">
        <p:scale>
          <a:sx n="129" d="100"/>
          <a:sy n="129" d="100"/>
        </p:scale>
        <p:origin x="2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cP85JHLmnI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D8JyAbwEo&amp;t=3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The principals of Next generation and Third Generation Sequencing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Ass Prof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FB272-A16A-534E-A669-CA596A26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012" y="1181067"/>
            <a:ext cx="4919870" cy="3366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E996E-F7A8-F145-A7AC-234AF35D65F2}"/>
              </a:ext>
            </a:extLst>
          </p:cNvPr>
          <p:cNvSpPr txBox="1"/>
          <p:nvPr/>
        </p:nvSpPr>
        <p:spPr>
          <a:xfrm>
            <a:off x="1674132" y="4573454"/>
            <a:ext cx="1581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reverse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(USER)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away, p5 ends </a:t>
            </a:r>
            <a:br>
              <a:rPr lang="en-GB" dirty="0"/>
            </a:br>
            <a:r>
              <a:rPr lang="en-GB" dirty="0"/>
              <a:t>are blocked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8BD572-8E50-5B4D-A0A5-57397258E3BC}"/>
              </a:ext>
            </a:extLst>
          </p:cNvPr>
          <p:cNvSpPr/>
          <p:nvPr/>
        </p:nvSpPr>
        <p:spPr>
          <a:xfrm>
            <a:off x="3251945" y="1915850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85F8-3531-4A4D-9559-C1A476107D35}"/>
              </a:ext>
            </a:extLst>
          </p:cNvPr>
          <p:cNvSpPr txBox="1"/>
          <p:nvPr/>
        </p:nvSpPr>
        <p:spPr>
          <a:xfrm>
            <a:off x="2760756" y="2035050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Sequence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CBEF7-4F92-8849-9E67-D3BD43F843D5}"/>
              </a:ext>
            </a:extLst>
          </p:cNvPr>
          <p:cNvSpPr txBox="1"/>
          <p:nvPr/>
        </p:nvSpPr>
        <p:spPr>
          <a:xfrm>
            <a:off x="3324896" y="4573454"/>
            <a:ext cx="304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With each cycle, fluorescently</a:t>
            </a:r>
            <a:br>
              <a:rPr lang="en-GB" dirty="0"/>
            </a:br>
            <a:r>
              <a:rPr lang="en-GB" dirty="0"/>
              <a:t>tagged nucleotides are </a:t>
            </a:r>
            <a:br>
              <a:rPr lang="en-GB" dirty="0"/>
            </a:br>
            <a:r>
              <a:rPr lang="en-GB" dirty="0"/>
              <a:t>incorporated into the growing </a:t>
            </a:r>
            <a:br>
              <a:rPr lang="en-GB" dirty="0"/>
            </a:br>
            <a:r>
              <a:rPr lang="en-GB" dirty="0"/>
              <a:t>chains and clusters are imaged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29564-33B8-A24F-9606-87CEF9B5315B}"/>
              </a:ext>
            </a:extLst>
          </p:cNvPr>
          <p:cNvSpPr/>
          <p:nvPr/>
        </p:nvSpPr>
        <p:spPr>
          <a:xfrm>
            <a:off x="4466295" y="2953800"/>
            <a:ext cx="2416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Before the next chemistry cycle proceeds, the blocked 3’ end and the fluorophore from each incorporated base is removed, to allow incorporation of the next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F3644-29EE-AD4F-B6C6-08DB5F5F5BFD}"/>
              </a:ext>
            </a:extLst>
          </p:cNvPr>
          <p:cNvSpPr/>
          <p:nvPr/>
        </p:nvSpPr>
        <p:spPr>
          <a:xfrm>
            <a:off x="6767976" y="1999693"/>
            <a:ext cx="27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NextSeq</a:t>
            </a:r>
            <a:r>
              <a:rPr lang="en-GB" sz="1400" dirty="0"/>
              <a:t> chemistry uses only two</a:t>
            </a:r>
          </a:p>
          <a:p>
            <a:pPr algn="r"/>
            <a:r>
              <a:rPr lang="en-GB" sz="1400" dirty="0"/>
              <a:t>dyes.  C is red, T is green, A is both</a:t>
            </a:r>
          </a:p>
          <a:p>
            <a:pPr algn="r"/>
            <a:r>
              <a:rPr lang="en-GB" sz="1400" dirty="0"/>
              <a:t>(yellow) and G has no dye (no</a:t>
            </a:r>
          </a:p>
          <a:p>
            <a:pPr algn="r"/>
            <a:r>
              <a:rPr lang="en-GB" sz="1400" dirty="0"/>
              <a:t>fluorescent signal)</a:t>
            </a:r>
          </a:p>
        </p:txBody>
      </p:sp>
      <p:pic>
        <p:nvPicPr>
          <p:cNvPr id="9" name="Picture 2" descr="Simplified Nucleotide Detection">
            <a:extLst>
              <a:ext uri="{FF2B5EF4-FFF2-40B4-BE49-F238E27FC236}">
                <a16:creationId xmlns:a16="http://schemas.microsoft.com/office/drawing/2014/main" id="{B7250EEB-91B4-0F47-A40B-AEEB6F4F1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2683" y="3182730"/>
            <a:ext cx="2113482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B7C67-2355-EC49-B905-C43A6AB5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51868" y="3097703"/>
            <a:ext cx="3203974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BB448-ABF7-9E46-8C24-96353EF0CA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2954" y="5448852"/>
            <a:ext cx="921802" cy="5541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21E2C-B182-3649-9EB0-86DECD0E6B4E}"/>
              </a:ext>
            </a:extLst>
          </p:cNvPr>
          <p:cNvCxnSpPr/>
          <p:nvPr/>
        </p:nvCxnSpPr>
        <p:spPr>
          <a:xfrm>
            <a:off x="9994221" y="5071165"/>
            <a:ext cx="0" cy="3279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0179D2-FCDF-7B49-81FD-E9F1417608D1}"/>
              </a:ext>
            </a:extLst>
          </p:cNvPr>
          <p:cNvSpPr txBox="1"/>
          <p:nvPr/>
        </p:nvSpPr>
        <p:spPr>
          <a:xfrm>
            <a:off x="10281359" y="1577572"/>
            <a:ext cx="263214" cy="33085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2500"/>
              </a:spcAft>
            </a:pPr>
            <a:endParaRPr lang="en-GB" sz="1200" dirty="0"/>
          </a:p>
          <a:p>
            <a:pPr>
              <a:spcAft>
                <a:spcPts val="2500"/>
              </a:spcAft>
            </a:pPr>
            <a:r>
              <a:rPr lang="en-GB" sz="1200" dirty="0"/>
              <a:t>1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2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3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4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5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6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6813C89-1B49-B046-90B6-03142ED029D2}"/>
              </a:ext>
            </a:extLst>
          </p:cNvPr>
          <p:cNvSpPr/>
          <p:nvPr/>
        </p:nvSpPr>
        <p:spPr>
          <a:xfrm>
            <a:off x="3843627" y="384021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1047669-CD32-AD4A-B446-38EE650BCBEA}"/>
              </a:ext>
            </a:extLst>
          </p:cNvPr>
          <p:cNvSpPr/>
          <p:nvPr/>
        </p:nvSpPr>
        <p:spPr>
          <a:xfrm>
            <a:off x="4181764" y="1739511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A6022E5-D85E-5A4F-B2A2-F0F6919664A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038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C73DF-A836-2842-9583-81E662D2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100" y="1680416"/>
            <a:ext cx="9144000" cy="2887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B635A-89E6-9C45-BCDC-3CCB4738CAFF}"/>
              </a:ext>
            </a:extLst>
          </p:cNvPr>
          <p:cNvSpPr txBox="1"/>
          <p:nvPr/>
        </p:nvSpPr>
        <p:spPr>
          <a:xfrm>
            <a:off x="1689100" y="4567938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7FF35-ABFD-6447-8DBA-48D9D2D91093}"/>
              </a:ext>
            </a:extLst>
          </p:cNvPr>
          <p:cNvSpPr txBox="1"/>
          <p:nvPr/>
        </p:nvSpPr>
        <p:spPr>
          <a:xfrm>
            <a:off x="3050417" y="456793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1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843B-524F-D74A-A203-21E1963479F3}"/>
              </a:ext>
            </a:extLst>
          </p:cNvPr>
          <p:cNvSpPr txBox="1"/>
          <p:nvPr/>
        </p:nvSpPr>
        <p:spPr>
          <a:xfrm>
            <a:off x="4524879" y="4567937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BBC01-BA88-4742-8D59-A7EAB51E61F3}"/>
              </a:ext>
            </a:extLst>
          </p:cNvPr>
          <p:cNvSpPr/>
          <p:nvPr/>
        </p:nvSpPr>
        <p:spPr>
          <a:xfrm>
            <a:off x="2798122" y="2980642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F9D0E-E0AC-1A4C-B71E-1DE04BE44F6B}"/>
              </a:ext>
            </a:extLst>
          </p:cNvPr>
          <p:cNvSpPr txBox="1"/>
          <p:nvPr/>
        </p:nvSpPr>
        <p:spPr>
          <a:xfrm>
            <a:off x="2306933" y="309984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Index 1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35B1-FB89-1345-A200-E6FF943A926A}"/>
              </a:ext>
            </a:extLst>
          </p:cNvPr>
          <p:cNvSpPr txBox="1"/>
          <p:nvPr/>
        </p:nvSpPr>
        <p:spPr>
          <a:xfrm>
            <a:off x="6049747" y="4567936"/>
            <a:ext cx="119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Hybridise</a:t>
            </a:r>
          </a:p>
          <a:p>
            <a:pPr algn="ctr"/>
            <a:r>
              <a:rPr lang="en-GB" dirty="0"/>
              <a:t>to P5 oligo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D61E1-6F0B-E645-B096-61B89E9FFA54}"/>
              </a:ext>
            </a:extLst>
          </p:cNvPr>
          <p:cNvSpPr txBox="1"/>
          <p:nvPr/>
        </p:nvSpPr>
        <p:spPr>
          <a:xfrm>
            <a:off x="7362139" y="4567936"/>
            <a:ext cx="175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Deblock</a:t>
            </a:r>
            <a:r>
              <a:rPr lang="en-GB" dirty="0"/>
              <a:t> P5</a:t>
            </a:r>
          </a:p>
          <a:p>
            <a:pPr algn="ctr"/>
            <a:r>
              <a:rPr lang="en-GB" dirty="0"/>
              <a:t>oligo and add</a:t>
            </a:r>
          </a:p>
          <a:p>
            <a:pPr algn="ctr"/>
            <a:r>
              <a:rPr lang="en-GB" dirty="0"/>
              <a:t>unlabelled 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FDCE-C2D9-1843-8824-179C33E956FF}"/>
              </a:ext>
            </a:extLst>
          </p:cNvPr>
          <p:cNvSpPr txBox="1"/>
          <p:nvPr/>
        </p:nvSpPr>
        <p:spPr>
          <a:xfrm>
            <a:off x="9100917" y="456793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2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21D647D-6715-5A4E-B42F-4BBEDE87D824}"/>
              </a:ext>
            </a:extLst>
          </p:cNvPr>
          <p:cNvSpPr/>
          <p:nvPr/>
        </p:nvSpPr>
        <p:spPr>
          <a:xfrm>
            <a:off x="2236221" y="1756272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3C2B0BE-DFEB-074E-898F-FDCFB6F01EB1}"/>
              </a:ext>
            </a:extLst>
          </p:cNvPr>
          <p:cNvSpPr/>
          <p:nvPr/>
        </p:nvSpPr>
        <p:spPr>
          <a:xfrm>
            <a:off x="3746328" y="1737164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B8D6CF3-866F-DF47-B3F6-D50C35B896EA}"/>
              </a:ext>
            </a:extLst>
          </p:cNvPr>
          <p:cNvSpPr/>
          <p:nvPr/>
        </p:nvSpPr>
        <p:spPr>
          <a:xfrm>
            <a:off x="5081850" y="1750499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B5A06B9-F579-C746-B651-1F2FC39A6164}"/>
              </a:ext>
            </a:extLst>
          </p:cNvPr>
          <p:cNvSpPr/>
          <p:nvPr/>
        </p:nvSpPr>
        <p:spPr>
          <a:xfrm>
            <a:off x="6893947" y="384932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9DE89EC-BD00-3046-97D0-8FAC286164CE}"/>
              </a:ext>
            </a:extLst>
          </p:cNvPr>
          <p:cNvSpPr/>
          <p:nvPr/>
        </p:nvSpPr>
        <p:spPr>
          <a:xfrm>
            <a:off x="6845675" y="4349386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3755FD-3B09-0646-A297-E2EEF906543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91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9214B-1DA7-1B46-AA3F-C6D839DCC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231" y="1462266"/>
            <a:ext cx="6572250" cy="3226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1E8A0-1645-2445-8799-7D06FAC84D4D}"/>
              </a:ext>
            </a:extLst>
          </p:cNvPr>
          <p:cNvSpPr txBox="1"/>
          <p:nvPr/>
        </p:nvSpPr>
        <p:spPr>
          <a:xfrm>
            <a:off x="3083679" y="4707638"/>
            <a:ext cx="117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</a:p>
          <a:p>
            <a:pPr algn="ctr"/>
            <a:r>
              <a:rPr lang="en-GB" dirty="0"/>
              <a:t>strand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9253-2E43-5447-8983-DB1559BD2A9C}"/>
              </a:ext>
            </a:extLst>
          </p:cNvPr>
          <p:cNvSpPr txBox="1"/>
          <p:nvPr/>
        </p:nvSpPr>
        <p:spPr>
          <a:xfrm>
            <a:off x="4528565" y="4707638"/>
            <a:ext cx="1480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forward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</a:t>
            </a:r>
            <a:r>
              <a:rPr lang="en-GB" dirty="0" err="1"/>
              <a:t>Fpg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C26C2-8DBF-AD47-9602-41B60494401D}"/>
              </a:ext>
            </a:extLst>
          </p:cNvPr>
          <p:cNvSpPr txBox="1"/>
          <p:nvPr/>
        </p:nvSpPr>
        <p:spPr>
          <a:xfrm>
            <a:off x="6304334" y="4707637"/>
            <a:ext cx="1253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second</a:t>
            </a:r>
          </a:p>
          <a:p>
            <a:pPr algn="ctr"/>
            <a:r>
              <a:rPr lang="en-GB" dirty="0"/>
              <a:t>read is</a:t>
            </a:r>
          </a:p>
          <a:p>
            <a:pPr algn="ctr"/>
            <a:r>
              <a:rPr lang="en-GB" dirty="0"/>
              <a:t>sequenced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6E23A-C9B7-0942-B503-891B1097966E}"/>
              </a:ext>
            </a:extLst>
          </p:cNvPr>
          <p:cNvSpPr/>
          <p:nvPr/>
        </p:nvSpPr>
        <p:spPr>
          <a:xfrm>
            <a:off x="5989476" y="2004943"/>
            <a:ext cx="856928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F159F-E7CD-8049-B416-D75AC8FCD8E3}"/>
              </a:ext>
            </a:extLst>
          </p:cNvPr>
          <p:cNvSpPr txBox="1"/>
          <p:nvPr/>
        </p:nvSpPr>
        <p:spPr>
          <a:xfrm>
            <a:off x="5444140" y="2176055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Read 2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27D92A-526A-D148-A070-6AFD6DAD19A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707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EB6-B6D0-7946-9139-B0931E69FC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</a:t>
            </a:r>
            <a:endParaRPr lang="en-GB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ECE904-CDC5-944C-8F3C-67F0D1DE6C6A}"/>
              </a:ext>
            </a:extLst>
          </p:cNvPr>
          <p:cNvSpPr/>
          <p:nvPr/>
        </p:nvSpPr>
        <p:spPr>
          <a:xfrm>
            <a:off x="647700" y="1343672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Library production will vary depending on what sequencing-based methodology is being performed: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D8DB6E-68B2-1B42-87B5-2915EFE8B8F0}"/>
              </a:ext>
            </a:extLst>
          </p:cNvPr>
          <p:cNvGrpSpPr/>
          <p:nvPr/>
        </p:nvGrpSpPr>
        <p:grpSpPr>
          <a:xfrm>
            <a:off x="822754" y="2701751"/>
            <a:ext cx="4521116" cy="523221"/>
            <a:chOff x="611559" y="2706063"/>
            <a:chExt cx="2220409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39C8ACC1-209C-474E-88EE-FB75AE9C48AA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23702-F862-F447-9148-047B60C51E68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RNA-seq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9FE34-673A-5A48-AD72-59C1152890F1}"/>
              </a:ext>
            </a:extLst>
          </p:cNvPr>
          <p:cNvGrpSpPr/>
          <p:nvPr/>
        </p:nvGrpSpPr>
        <p:grpSpPr>
          <a:xfrm>
            <a:off x="822754" y="4452535"/>
            <a:ext cx="4620418" cy="523221"/>
            <a:chOff x="611559" y="2706063"/>
            <a:chExt cx="2269178" cy="400253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71A69A6D-736E-FD43-8B5D-DF16A46A51E5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5BE92-C4CC-9D4D-A0A5-DA2DB777E039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ChIP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293F6-47D7-E141-9A0D-1917E41697F3}"/>
              </a:ext>
            </a:extLst>
          </p:cNvPr>
          <p:cNvGrpSpPr/>
          <p:nvPr/>
        </p:nvGrpSpPr>
        <p:grpSpPr>
          <a:xfrm>
            <a:off x="7038099" y="2701751"/>
            <a:ext cx="4521116" cy="523221"/>
            <a:chOff x="611559" y="2706063"/>
            <a:chExt cx="2220409" cy="400253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4C27A253-8EE0-3540-804B-7E7A18F26D5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DEDB04-0BC1-8D48-A83C-B74701163C6F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ATAC-seq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FA285-EDAA-A540-B76B-5FA483EA24AA}"/>
              </a:ext>
            </a:extLst>
          </p:cNvPr>
          <p:cNvGrpSpPr/>
          <p:nvPr/>
        </p:nvGrpSpPr>
        <p:grpSpPr>
          <a:xfrm>
            <a:off x="7128693" y="4464700"/>
            <a:ext cx="4521116" cy="523221"/>
            <a:chOff x="611559" y="2706063"/>
            <a:chExt cx="2220409" cy="400253"/>
          </a:xfrm>
        </p:grpSpPr>
        <p:sp>
          <p:nvSpPr>
            <p:cNvPr id="17" name="Rounded Rectangle 58">
              <a:extLst>
                <a:ext uri="{FF2B5EF4-FFF2-40B4-BE49-F238E27FC236}">
                  <a16:creationId xmlns:a16="http://schemas.microsoft.com/office/drawing/2014/main" id="{2A445D3E-3948-EF4D-A711-700EAA7B830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C67D96-C344-5348-895F-8FA3CA6C3042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scRNA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91A487-4716-2843-BDF9-5DA6B0FA6375}"/>
              </a:ext>
            </a:extLst>
          </p:cNvPr>
          <p:cNvGrpSpPr/>
          <p:nvPr/>
        </p:nvGrpSpPr>
        <p:grpSpPr>
          <a:xfrm>
            <a:off x="4155863" y="5652198"/>
            <a:ext cx="4521116" cy="523221"/>
            <a:chOff x="611559" y="2706063"/>
            <a:chExt cx="2220409" cy="400253"/>
          </a:xfrm>
        </p:grpSpPr>
        <p:sp>
          <p:nvSpPr>
            <p:cNvPr id="21" name="Rounded Rectangle 58">
              <a:extLst>
                <a:ext uri="{FF2B5EF4-FFF2-40B4-BE49-F238E27FC236}">
                  <a16:creationId xmlns:a16="http://schemas.microsoft.com/office/drawing/2014/main" id="{B4274837-CEFD-6048-A4FD-080064C5007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EA87D9-7E74-5641-A1A6-048FD79365A6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CUT&amp;TAG-seq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48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04FCF7-69F2-324F-955B-E16530299A17}"/>
              </a:ext>
            </a:extLst>
          </p:cNvPr>
          <p:cNvSpPr txBox="1">
            <a:spLocks/>
          </p:cNvSpPr>
          <p:nvPr/>
        </p:nvSpPr>
        <p:spPr>
          <a:xfrm>
            <a:off x="643560" y="1520825"/>
            <a:ext cx="10750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RNAseq</a:t>
            </a:r>
            <a:r>
              <a:rPr lang="en-GB" dirty="0"/>
              <a:t> quantitatively interrogates the all the RNA transcripts of a population of cells at a given point in time (transcriptomics)</a:t>
            </a:r>
          </a:p>
          <a:p>
            <a:pPr lvl="1"/>
            <a:r>
              <a:rPr lang="en-GB" dirty="0"/>
              <a:t>In practice, it is difficult (and more costly) to examine all types of RNA simultaneously, so target RNA is specifically isolated</a:t>
            </a:r>
          </a:p>
          <a:p>
            <a:pPr lvl="1"/>
            <a:r>
              <a:rPr lang="en-GB" dirty="0"/>
              <a:t>Also, ~85% of cellular RNA is ribosomal and is usually not of interest</a:t>
            </a:r>
          </a:p>
          <a:p>
            <a:pPr lvl="2"/>
            <a:r>
              <a:rPr lang="en-GB" dirty="0" err="1"/>
              <a:t>PolyA</a:t>
            </a:r>
            <a:r>
              <a:rPr lang="en-GB" dirty="0"/>
              <a:t> selection: Selects almost all protein coding mRNA and some lncRNA</a:t>
            </a:r>
          </a:p>
          <a:p>
            <a:pPr lvl="2"/>
            <a:r>
              <a:rPr lang="en-GB" dirty="0"/>
              <a:t>Ribosomal depletion:  Selects all mRNA and lncRNA, but is considerably more expensive than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lvl="2"/>
            <a:r>
              <a:rPr lang="en-GB" dirty="0"/>
              <a:t>Small non-coding RNA selection: Selects miRNAs, </a:t>
            </a:r>
            <a:r>
              <a:rPr lang="en-GB" dirty="0" err="1"/>
              <a:t>piRNAs</a:t>
            </a:r>
            <a:r>
              <a:rPr lang="en-GB" dirty="0"/>
              <a:t>, snoRNAs, snRNAs etc.  Method of total RNA extraction is important.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9B639C-EA2A-0B4A-B0F8-087CE7FCB47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6530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ADA0D2-ADD4-DA40-8D56-7C784BD3D10E}"/>
              </a:ext>
            </a:extLst>
          </p:cNvPr>
          <p:cNvSpPr txBox="1">
            <a:spLocks/>
          </p:cNvSpPr>
          <p:nvPr/>
        </p:nvSpPr>
        <p:spPr>
          <a:xfrm>
            <a:off x="593725" y="1724025"/>
            <a:ext cx="11004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 wide range of commercial RNAseq library prep kits are available, most of which use fairly similar principles</a:t>
            </a:r>
          </a:p>
          <a:p>
            <a:pPr lvl="1"/>
            <a:r>
              <a:rPr lang="en-GB"/>
              <a:t>Illumina produce the TruSeq Stranded mRNA kit</a:t>
            </a:r>
          </a:p>
          <a:p>
            <a:pPr lvl="1"/>
            <a:r>
              <a:rPr lang="en-GB"/>
              <a:t>At the Botnar, we use the more economical NEBNext Ultra II Directional RNA Library Prep Kit for Illumina</a:t>
            </a:r>
          </a:p>
          <a:p>
            <a:pPr lvl="2"/>
            <a:r>
              <a:rPr lang="en-GB"/>
              <a:t>Both of these are stranded or directional protocols, meaning you can tell which strand the mRNA came from</a:t>
            </a:r>
          </a:p>
          <a:p>
            <a:pPr lvl="3"/>
            <a:r>
              <a:rPr lang="en-GB"/>
              <a:t>Some regions of the genome produce overlapping transcripts from opposite strands (one is usually a non-coding antisense regulatory RNA)</a:t>
            </a:r>
          </a:p>
          <a:p>
            <a:pPr lvl="3"/>
            <a:r>
              <a:rPr lang="en-GB"/>
              <a:t>Unstranded library prep could not distinguish between these two transcripts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BED14-1B56-8B4D-BDE0-348B6245E88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7915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FD07-2284-4A4B-8B7F-7E4281A4AEB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BFC553B8-9ED9-1745-A4EA-EF0B6D22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4976" y="1242391"/>
            <a:ext cx="3243608" cy="43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C4C3F5-B2DE-CF45-BDCA-68E62364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5410" y="2107096"/>
            <a:ext cx="3243608" cy="26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52BD83A1-AEB3-7840-A2E2-565DC3D67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822" y="1168364"/>
            <a:ext cx="5426765" cy="5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FCF19E-C2DB-7F4C-A8EA-B514687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3261" y="5019261"/>
            <a:ext cx="3607905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2F179-CA40-454A-833D-6AF3520A07F6}"/>
              </a:ext>
            </a:extLst>
          </p:cNvPr>
          <p:cNvSpPr txBox="1"/>
          <p:nvPr/>
        </p:nvSpPr>
        <p:spPr>
          <a:xfrm>
            <a:off x="9119018" y="3706023"/>
            <a:ext cx="1103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Mixture of mesophilic DNA polymerase</a:t>
            </a:r>
          </a:p>
          <a:p>
            <a:r>
              <a:rPr lang="en-GB" sz="1000" dirty="0"/>
              <a:t>and thermophilic </a:t>
            </a:r>
            <a:r>
              <a:rPr lang="en-GB" sz="1000" dirty="0" err="1"/>
              <a:t>Taq</a:t>
            </a:r>
            <a:r>
              <a:rPr lang="en-GB" sz="1000" dirty="0"/>
              <a:t> polymerase?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CB81-FE8F-064B-8081-054F59920B7F}"/>
              </a:ext>
            </a:extLst>
          </p:cNvPr>
          <p:cNvSpPr txBox="1"/>
          <p:nvPr/>
        </p:nvSpPr>
        <p:spPr>
          <a:xfrm>
            <a:off x="1138793" y="2117035"/>
            <a:ext cx="1103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polyT</a:t>
            </a:r>
            <a:r>
              <a:rPr lang="en-GB" sz="1000" dirty="0"/>
              <a:t> labelled magnetic beads</a:t>
            </a:r>
          </a:p>
          <a:p>
            <a:pPr algn="ctr"/>
            <a:r>
              <a:rPr lang="en-GB" sz="1000" dirty="0"/>
              <a:t>or</a:t>
            </a:r>
          </a:p>
          <a:p>
            <a:pPr algn="r"/>
            <a:r>
              <a:rPr lang="en-GB" sz="1000" dirty="0" err="1"/>
              <a:t>rRNA</a:t>
            </a:r>
            <a:r>
              <a:rPr lang="en-GB" sz="1000" dirty="0"/>
              <a:t> probes followed by </a:t>
            </a:r>
            <a:r>
              <a:rPr lang="en-GB" sz="1000" dirty="0" err="1"/>
              <a:t>RNAse</a:t>
            </a:r>
            <a:r>
              <a:rPr lang="en-GB" sz="1000" dirty="0"/>
              <a:t> H digest or bead capture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FAD5D-D0BA-9743-87D0-4E7F26C081A1}"/>
              </a:ext>
            </a:extLst>
          </p:cNvPr>
          <p:cNvSpPr txBox="1"/>
          <p:nvPr/>
        </p:nvSpPr>
        <p:spPr>
          <a:xfrm>
            <a:off x="1168400" y="385093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94°C for ~15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86F2B-2255-5E4C-B387-899C6530F7E1}"/>
              </a:ext>
            </a:extLst>
          </p:cNvPr>
          <p:cNvSpPr txBox="1"/>
          <p:nvPr/>
        </p:nvSpPr>
        <p:spPr>
          <a:xfrm>
            <a:off x="1138793" y="509964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Reverse transcriptase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87C78-8BD8-E246-B212-857CC0B36A57}"/>
              </a:ext>
            </a:extLst>
          </p:cNvPr>
          <p:cNvSpPr txBox="1"/>
          <p:nvPr/>
        </p:nvSpPr>
        <p:spPr>
          <a:xfrm>
            <a:off x="9119018" y="2340521"/>
            <a:ext cx="1193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DNA polymerase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A3F9-7DB1-BD42-B8D1-2E88C100EA43}"/>
              </a:ext>
            </a:extLst>
          </p:cNvPr>
          <p:cNvSpPr txBox="1"/>
          <p:nvPr/>
        </p:nvSpPr>
        <p:spPr>
          <a:xfrm>
            <a:off x="9119018" y="2979191"/>
            <a:ext cx="1103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9310-BBB4-2845-B50E-E36C63C8B868}"/>
              </a:ext>
            </a:extLst>
          </p:cNvPr>
          <p:cNvSpPr txBox="1"/>
          <p:nvPr/>
        </p:nvSpPr>
        <p:spPr>
          <a:xfrm>
            <a:off x="9301166" y="5463408"/>
            <a:ext cx="9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T4 DNA Ligase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95F2D13-7FDF-D142-920D-2743E2BD4142}"/>
              </a:ext>
            </a:extLst>
          </p:cNvPr>
          <p:cNvSpPr/>
          <p:nvPr/>
        </p:nvSpPr>
        <p:spPr>
          <a:xfrm>
            <a:off x="3792330" y="2524539"/>
            <a:ext cx="2117035" cy="3289852"/>
          </a:xfrm>
          <a:custGeom>
            <a:avLst/>
            <a:gdLst>
              <a:gd name="connsiteX0" fmla="*/ 0 w 2117035"/>
              <a:gd name="connsiteY0" fmla="*/ 3081131 h 3289852"/>
              <a:gd name="connsiteX1" fmla="*/ 0 w 2117035"/>
              <a:gd name="connsiteY1" fmla="*/ 3289852 h 3289852"/>
              <a:gd name="connsiteX2" fmla="*/ 1749287 w 2117035"/>
              <a:gd name="connsiteY2" fmla="*/ 3289852 h 3289852"/>
              <a:gd name="connsiteX3" fmla="*/ 1749287 w 2117035"/>
              <a:gd name="connsiteY3" fmla="*/ 0 h 3289852"/>
              <a:gd name="connsiteX4" fmla="*/ 2117035 w 2117035"/>
              <a:gd name="connsiteY4" fmla="*/ 0 h 32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035" h="3289852">
                <a:moveTo>
                  <a:pt x="0" y="3081131"/>
                </a:moveTo>
                <a:lnTo>
                  <a:pt x="0" y="3289852"/>
                </a:lnTo>
                <a:lnTo>
                  <a:pt x="1749287" y="3289852"/>
                </a:lnTo>
                <a:lnTo>
                  <a:pt x="1749287" y="0"/>
                </a:lnTo>
                <a:lnTo>
                  <a:pt x="2117035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B467A-EFE1-984F-86A0-1C11BC081C29}"/>
              </a:ext>
            </a:extLst>
          </p:cNvPr>
          <p:cNvCxnSpPr/>
          <p:nvPr/>
        </p:nvCxnSpPr>
        <p:spPr>
          <a:xfrm>
            <a:off x="7497214" y="4694260"/>
            <a:ext cx="0" cy="26835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8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D1C4B455-E130-0245-8600-7311E7933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6726" y="1435100"/>
            <a:ext cx="3627784" cy="27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C73CAE0C-C517-3C4F-91B8-EBA717CBD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450011"/>
            <a:ext cx="3627784" cy="4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D17F8E-7723-B341-B8D1-7440382B3DC3}"/>
              </a:ext>
            </a:extLst>
          </p:cNvPr>
          <p:cNvGrpSpPr/>
          <p:nvPr/>
        </p:nvGrpSpPr>
        <p:grpSpPr>
          <a:xfrm>
            <a:off x="2166725" y="5223569"/>
            <a:ext cx="3088585" cy="990600"/>
            <a:chOff x="469624" y="4803913"/>
            <a:chExt cx="3088585" cy="990600"/>
          </a:xfrm>
        </p:grpSpPr>
        <p:pic>
          <p:nvPicPr>
            <p:cNvPr id="5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E09BCFC3-9D90-084F-AA21-08E93BD1F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5280992"/>
              <a:ext cx="223630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7BDFDF14-84F5-CE44-9CE2-8051CE4FD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4823791"/>
              <a:ext cx="300907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18C8B-2586-FB4E-9420-F781CFD82035}"/>
                </a:ext>
              </a:extLst>
            </p:cNvPr>
            <p:cNvSpPr/>
            <p:nvPr/>
          </p:nvSpPr>
          <p:spPr>
            <a:xfrm>
              <a:off x="469624" y="4803913"/>
              <a:ext cx="3088585" cy="9906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B6DAB00A-D405-074C-8D46-969097E36A12}"/>
              </a:ext>
            </a:extLst>
          </p:cNvPr>
          <p:cNvSpPr/>
          <p:nvPr/>
        </p:nvSpPr>
        <p:spPr>
          <a:xfrm>
            <a:off x="5769354" y="2046357"/>
            <a:ext cx="309562" cy="1617593"/>
          </a:xfrm>
          <a:custGeom>
            <a:avLst/>
            <a:gdLst>
              <a:gd name="connsiteX0" fmla="*/ 0 w 735495"/>
              <a:gd name="connsiteY0" fmla="*/ 665921 h 665921"/>
              <a:gd name="connsiteX1" fmla="*/ 417443 w 735495"/>
              <a:gd name="connsiteY1" fmla="*/ 665921 h 665921"/>
              <a:gd name="connsiteX2" fmla="*/ 417443 w 735495"/>
              <a:gd name="connsiteY2" fmla="*/ 0 h 665921"/>
              <a:gd name="connsiteX3" fmla="*/ 735495 w 735495"/>
              <a:gd name="connsiteY3" fmla="*/ 0 h 66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495" h="665921">
                <a:moveTo>
                  <a:pt x="0" y="665921"/>
                </a:moveTo>
                <a:lnTo>
                  <a:pt x="417443" y="665921"/>
                </a:lnTo>
                <a:lnTo>
                  <a:pt x="417443" y="0"/>
                </a:lnTo>
                <a:lnTo>
                  <a:pt x="735495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48EE-EB28-8C45-9DA2-F21E2B978BCE}"/>
              </a:ext>
            </a:extLst>
          </p:cNvPr>
          <p:cNvSpPr txBox="1"/>
          <p:nvPr/>
        </p:nvSpPr>
        <p:spPr>
          <a:xfrm>
            <a:off x="9723784" y="1450011"/>
            <a:ext cx="83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PCR primers add P5, P7 and index 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3855B-0E5D-6C4E-B17B-82C2DAE97A08}"/>
              </a:ext>
            </a:extLst>
          </p:cNvPr>
          <p:cNvSpPr txBox="1"/>
          <p:nvPr/>
        </p:nvSpPr>
        <p:spPr>
          <a:xfrm>
            <a:off x="1323560" y="253043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FC64B-5A74-7443-9051-085BC133A2AC}"/>
              </a:ext>
            </a:extLst>
          </p:cNvPr>
          <p:cNvSpPr txBox="1"/>
          <p:nvPr/>
        </p:nvSpPr>
        <p:spPr>
          <a:xfrm>
            <a:off x="1418810" y="1724639"/>
            <a:ext cx="81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T4 DNA Ligase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F38BF-C930-9948-9E07-3690D55E4267}"/>
              </a:ext>
            </a:extLst>
          </p:cNvPr>
          <p:cNvSpPr txBox="1"/>
          <p:nvPr/>
        </p:nvSpPr>
        <p:spPr>
          <a:xfrm>
            <a:off x="2166725" y="4227968"/>
            <a:ext cx="36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USER enzyme is a mixture of E. coli uracil DNA glycosylase and endonuclease VIII.  Together, these enzymes excise </a:t>
            </a:r>
            <a:r>
              <a:rPr lang="en-GB" sz="1000" dirty="0" err="1"/>
              <a:t>uracils</a:t>
            </a:r>
            <a:r>
              <a:rPr lang="en-GB" sz="1000" dirty="0"/>
              <a:t>, creating single stranded DNA breaks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F9FE9-6681-3846-91E4-03FEF7EEAE5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1429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D294B2-C2BF-AE47-AC9A-DD027BDAF9C5}"/>
              </a:ext>
            </a:extLst>
          </p:cNvPr>
          <p:cNvSpPr txBox="1">
            <a:spLocks/>
          </p:cNvSpPr>
          <p:nvPr/>
        </p:nvSpPr>
        <p:spPr>
          <a:xfrm>
            <a:off x="2228850" y="13938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ChIPseq allows the mapping of specific proteins or post-translationally modified proteins (particularly histones) to DNA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5E42-CD8F-D548-97D1-C5103EC4FC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352" y="2115572"/>
            <a:ext cx="2745326" cy="4148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D1551-29B9-9242-8433-9054CABF7FF6}"/>
              </a:ext>
            </a:extLst>
          </p:cNvPr>
          <p:cNvSpPr/>
          <p:nvPr/>
        </p:nvSpPr>
        <p:spPr>
          <a:xfrm>
            <a:off x="1851933" y="2187575"/>
            <a:ext cx="783176" cy="600075"/>
          </a:xfrm>
          <a:prstGeom prst="rect">
            <a:avLst/>
          </a:prstGeom>
          <a:solidFill>
            <a:srgbClr val="D1D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Open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Activation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69513-47EA-C74D-9A0A-584EED90AC7A}"/>
              </a:ext>
            </a:extLst>
          </p:cNvPr>
          <p:cNvSpPr/>
          <p:nvPr/>
        </p:nvSpPr>
        <p:spPr>
          <a:xfrm>
            <a:off x="1832883" y="5618955"/>
            <a:ext cx="783176" cy="600075"/>
          </a:xfrm>
          <a:prstGeom prst="rect">
            <a:avLst/>
          </a:prstGeom>
          <a:solidFill>
            <a:srgbClr val="EA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Condensed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Repression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3D005-EAC7-8448-84CF-11AFE1831ACB}"/>
              </a:ext>
            </a:extLst>
          </p:cNvPr>
          <p:cNvSpPr/>
          <p:nvPr/>
        </p:nvSpPr>
        <p:spPr>
          <a:xfrm>
            <a:off x="4518678" y="2115572"/>
            <a:ext cx="2397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Histone tails can be modified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Acetyation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Phosphorylation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Leads to changes in chromatin conformation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This process is regulated by a number of enzymes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Methyltransferases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Demethylases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Acetylases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Deacetylases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252C-6574-844A-A841-2D40BD45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94" y="2787650"/>
            <a:ext cx="2973564" cy="2480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FC6CC-E233-3641-9D81-9BF82473F309}"/>
              </a:ext>
            </a:extLst>
          </p:cNvPr>
          <p:cNvSpPr/>
          <p:nvPr/>
        </p:nvSpPr>
        <p:spPr>
          <a:xfrm>
            <a:off x="7311963" y="2112322"/>
            <a:ext cx="239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Transcription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Chromatin modifiers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D0F0B-A370-3041-9FB4-8E4858D2DF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012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activemotif.com/images/products/ChiP_mag_flowchart_web_big.jpg">
            <a:extLst>
              <a:ext uri="{FF2B5EF4-FFF2-40B4-BE49-F238E27FC236}">
                <a16:creationId xmlns:a16="http://schemas.microsoft.com/office/drawing/2014/main" id="{0A153AA8-2DA8-D345-9857-FCDBFBA0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875" y="974671"/>
            <a:ext cx="7588250" cy="52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3BCB6-00AA-DD44-8DC6-D586836CADD8}"/>
              </a:ext>
            </a:extLst>
          </p:cNvPr>
          <p:cNvSpPr/>
          <p:nvPr/>
        </p:nvSpPr>
        <p:spPr>
          <a:xfrm>
            <a:off x="6699250" y="6357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https://www.activemotif.com/catalog/507/chip-it-express-high-throughput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EAE4D5-628B-2D4E-92FE-9C09F138C61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295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2513-A327-FE45-989B-4570EC2FC5C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2E6D-357C-D44C-9F82-DEEA2BB0FD47}"/>
              </a:ext>
            </a:extLst>
          </p:cNvPr>
          <p:cNvGrpSpPr/>
          <p:nvPr/>
        </p:nvGrpSpPr>
        <p:grpSpPr>
          <a:xfrm>
            <a:off x="533484" y="950966"/>
            <a:ext cx="10642516" cy="1283929"/>
            <a:chOff x="611559" y="2706063"/>
            <a:chExt cx="2220409" cy="982179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0816A338-5B95-3248-9C64-1B9D3DB6207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1DD2B6-3F3C-5042-8DC4-0F6CCA79D2A6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49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Refers to methods developed after Sanger sequencing that offer greatly increase throughput at reduced cost per base.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E17E3-178F-F244-B4FD-16FC40C839C7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Next Generation Sequencing 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DF1C1A-C20D-B34D-BF7E-27794290D9CD}"/>
              </a:ext>
            </a:extLst>
          </p:cNvPr>
          <p:cNvGrpSpPr/>
          <p:nvPr/>
        </p:nvGrpSpPr>
        <p:grpSpPr>
          <a:xfrm>
            <a:off x="533484" y="3200857"/>
            <a:ext cx="10642516" cy="1006929"/>
            <a:chOff x="611559" y="2706063"/>
            <a:chExt cx="2274683" cy="770280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8296F0D1-6F81-AD41-BEB5-EACCC49476B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225295-01B4-4B44-96AD-2B49CC86EA4A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Methods newer than NGS are referred to as third generation.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2C8C9-B926-8440-8D0E-29F53D075093}"/>
                </a:ext>
              </a:extLst>
            </p:cNvPr>
            <p:cNvSpPr txBox="1"/>
            <p:nvPr/>
          </p:nvSpPr>
          <p:spPr>
            <a:xfrm>
              <a:off x="665833" y="2706063"/>
              <a:ext cx="2220409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Third Generation Sequencing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8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B7A3C-7338-024C-B67D-53FAED50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54" y="856004"/>
            <a:ext cx="5199641" cy="584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B35B4-2D9D-9A44-8F1C-8F5108362D48}"/>
              </a:ext>
            </a:extLst>
          </p:cNvPr>
          <p:cNvSpPr txBox="1"/>
          <p:nvPr/>
        </p:nvSpPr>
        <p:spPr>
          <a:xfrm>
            <a:off x="1717111" y="1736221"/>
            <a:ext cx="2691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Protocol the same as RNA library prep from end repair step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need to be stranded (both strands will map to the same location)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A6B034-8D95-8C4F-AC5E-595DD9F9E4E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DNA (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-seq, WGS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e.c.t.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2535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6C154-6B8B-0A44-8B87-F68B1D63253D}"/>
              </a:ext>
            </a:extLst>
          </p:cNvPr>
          <p:cNvSpPr txBox="1">
            <a:spLocks/>
          </p:cNvSpPr>
          <p:nvPr/>
        </p:nvSpPr>
        <p:spPr>
          <a:xfrm>
            <a:off x="628650" y="1294217"/>
            <a:ext cx="102806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ATACseq</a:t>
            </a:r>
            <a:r>
              <a:rPr lang="en-GB" sz="2400" dirty="0"/>
              <a:t> (Assay for Transposase-Accessible Chromatin using sequencing) is a technique used to study chromatin accessibility</a:t>
            </a:r>
          </a:p>
          <a:p>
            <a:pPr lvl="1"/>
            <a:r>
              <a:rPr lang="en-GB" sz="1800" dirty="0"/>
              <a:t>It is particularly useful for identifying regulatory regions, e.g. promoters, enhancers, insulators</a:t>
            </a:r>
          </a:p>
          <a:p>
            <a:pPr lvl="1"/>
            <a:r>
              <a:rPr lang="en-GB" sz="1800" dirty="0"/>
              <a:t>It is based on the concept that open chromatin (</a:t>
            </a:r>
            <a:r>
              <a:rPr lang="en-GB" sz="1800" dirty="0" err="1"/>
              <a:t>ie</a:t>
            </a:r>
            <a:r>
              <a:rPr lang="en-GB" sz="1800" dirty="0"/>
              <a:t> active) is more accessible to attack by Tn5 Transposase</a:t>
            </a:r>
          </a:p>
        </p:txBody>
      </p:sp>
      <p:pic>
        <p:nvPicPr>
          <p:cNvPr id="3" name="Picture 2" descr="Image result for atac-seq">
            <a:extLst>
              <a:ext uri="{FF2B5EF4-FFF2-40B4-BE49-F238E27FC236}">
                <a16:creationId xmlns:a16="http://schemas.microsoft.com/office/drawing/2014/main" id="{5220674D-2372-2047-9560-A505FBA8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699" y="3283958"/>
            <a:ext cx="3695130" cy="31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351B9D-B9EC-5846-8112-7D384F2B26A7}"/>
              </a:ext>
            </a:extLst>
          </p:cNvPr>
          <p:cNvGrpSpPr/>
          <p:nvPr/>
        </p:nvGrpSpPr>
        <p:grpSpPr>
          <a:xfrm>
            <a:off x="5385672" y="4500071"/>
            <a:ext cx="4924829" cy="2103929"/>
            <a:chOff x="4402067" y="4050707"/>
            <a:chExt cx="4288779" cy="1832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C1B76-81B8-7641-929A-BE00C308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0187" y="4050707"/>
              <a:ext cx="3717420" cy="12738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3CEEF-1310-C645-8B04-04C7982AB58A}"/>
                </a:ext>
              </a:extLst>
            </p:cNvPr>
            <p:cNvSpPr/>
            <p:nvPr/>
          </p:nvSpPr>
          <p:spPr>
            <a:xfrm>
              <a:off x="5450551" y="4700588"/>
              <a:ext cx="757238" cy="34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F1D14F-B54F-4E47-A6D3-E3F4125E2FAA}"/>
                </a:ext>
              </a:extLst>
            </p:cNvPr>
            <p:cNvSpPr/>
            <p:nvPr/>
          </p:nvSpPr>
          <p:spPr>
            <a:xfrm>
              <a:off x="4402067" y="4802737"/>
              <a:ext cx="1351370" cy="108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EF24CF-3BCA-4142-8BF6-AF9D3359F160}"/>
                </a:ext>
              </a:extLst>
            </p:cNvPr>
            <p:cNvSpPr/>
            <p:nvPr/>
          </p:nvSpPr>
          <p:spPr>
            <a:xfrm>
              <a:off x="7525593" y="4786746"/>
              <a:ext cx="1165253" cy="97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10926D-A60B-0248-8249-B9CE969DA624}"/>
              </a:ext>
            </a:extLst>
          </p:cNvPr>
          <p:cNvSpPr txBox="1"/>
          <p:nvPr/>
        </p:nvSpPr>
        <p:spPr>
          <a:xfrm>
            <a:off x="5353841" y="3377962"/>
            <a:ext cx="501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is loaded with Mosaic End Double-Stranded (MEDS) </a:t>
            </a:r>
            <a:r>
              <a:rPr lang="en-GB" sz="1400" dirty="0" err="1"/>
              <a:t>oligos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cleaves DNA, append the MEDS to the cut ends and remains bound to DNA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4DF4BB-A215-0147-BCD9-C28989B6072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35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7F2CE0-041D-7547-94C8-A49B58BC0B56}"/>
              </a:ext>
            </a:extLst>
          </p:cNvPr>
          <p:cNvSpPr/>
          <p:nvPr/>
        </p:nvSpPr>
        <p:spPr>
          <a:xfrm>
            <a:off x="4963115" y="1972433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Extract nuclei from cells/tissue of interest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79E29D-1FDA-E141-B673-34B4C3107E2C}"/>
              </a:ext>
            </a:extLst>
          </p:cNvPr>
          <p:cNvSpPr/>
          <p:nvPr/>
        </p:nvSpPr>
        <p:spPr>
          <a:xfrm>
            <a:off x="4963115" y="2840838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Incubate with Tn5 for 30 minutes @ 37°C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3615-0897-5646-A0FF-33449E7ED7A8}"/>
              </a:ext>
            </a:extLst>
          </p:cNvPr>
          <p:cNvSpPr txBox="1"/>
          <p:nvPr/>
        </p:nvSpPr>
        <p:spPr>
          <a:xfrm>
            <a:off x="7479738" y="1858001"/>
            <a:ext cx="255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Maintains </a:t>
            </a:r>
            <a:r>
              <a:rPr lang="en-GB" sz="1400" dirty="0" err="1"/>
              <a:t>chomatin</a:t>
            </a:r>
            <a:r>
              <a:rPr lang="en-GB" sz="1400" dirty="0"/>
              <a:t> structure while allowing Tn5 access to chromatin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137E1-B8D9-CA4F-B427-2032AF608261}"/>
              </a:ext>
            </a:extLst>
          </p:cNvPr>
          <p:cNvSpPr/>
          <p:nvPr/>
        </p:nvSpPr>
        <p:spPr>
          <a:xfrm>
            <a:off x="4963115" y="3709243"/>
            <a:ext cx="2265770" cy="789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PCR with primers recognising MEDS that add P5, P7 and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ED7B-DA09-D840-A628-0BABCF288902}"/>
              </a:ext>
            </a:extLst>
          </p:cNvPr>
          <p:cNvSpPr txBox="1"/>
          <p:nvPr/>
        </p:nvSpPr>
        <p:spPr>
          <a:xfrm>
            <a:off x="7479738" y="2851487"/>
            <a:ext cx="264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Tn5 ratio to DNA is critical</a:t>
            </a:r>
          </a:p>
          <a:p>
            <a:r>
              <a:rPr lang="en-GB" sz="1400" dirty="0"/>
              <a:t>Typically ~65,000 cells / 2.5 </a:t>
            </a:r>
            <a:r>
              <a:rPr lang="en-GB" sz="1400" dirty="0" err="1"/>
              <a:t>ul</a:t>
            </a:r>
            <a:r>
              <a:rPr lang="en-GB" sz="1400" dirty="0"/>
              <a:t> Tn5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CB3ED0-FCDC-CA4F-A9F4-F0D37BD225F5}"/>
              </a:ext>
            </a:extLst>
          </p:cNvPr>
          <p:cNvSpPr/>
          <p:nvPr/>
        </p:nvSpPr>
        <p:spPr>
          <a:xfrm>
            <a:off x="4963115" y="4849579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26101-7E82-5D4E-978F-F0AD1B016F45}"/>
              </a:ext>
            </a:extLst>
          </p:cNvPr>
          <p:cNvSpPr txBox="1"/>
          <p:nvPr/>
        </p:nvSpPr>
        <p:spPr>
          <a:xfrm>
            <a:off x="7479738" y="4954635"/>
            <a:ext cx="25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AMPure</a:t>
            </a:r>
            <a:r>
              <a:rPr lang="en-GB" sz="1400" dirty="0"/>
              <a:t> XP beads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15710B-23A8-9449-A8F5-B49F080CD9BD}"/>
              </a:ext>
            </a:extLst>
          </p:cNvPr>
          <p:cNvSpPr/>
          <p:nvPr/>
        </p:nvSpPr>
        <p:spPr>
          <a:xfrm>
            <a:off x="4963115" y="5717984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Sequence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3E6536-448A-A648-B3BC-6E6EF3D66058}"/>
              </a:ext>
            </a:extLst>
          </p:cNvPr>
          <p:cNvSpPr/>
          <p:nvPr/>
        </p:nvSpPr>
        <p:spPr>
          <a:xfrm>
            <a:off x="2152650" y="2840837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 DNA for whole genome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9393-5EAE-2940-A90B-EE8361CAAF4C}"/>
              </a:ext>
            </a:extLst>
          </p:cNvPr>
          <p:cNvSpPr txBox="1"/>
          <p:nvPr/>
        </p:nvSpPr>
        <p:spPr>
          <a:xfrm>
            <a:off x="2152650" y="3447633"/>
            <a:ext cx="226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how Illumina </a:t>
            </a:r>
            <a:r>
              <a:rPr lang="en-GB" sz="1400" dirty="0" err="1"/>
              <a:t>Nextera</a:t>
            </a:r>
            <a:r>
              <a:rPr lang="en-GB" sz="1400" dirty="0"/>
              <a:t> kits 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1F3D6F-1713-644E-9EF0-707B7220E93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490324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A443B-AEE1-C14B-8124-202C537E7776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096000" y="3358729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941D1C-9B56-CB46-AADC-44053AD53C5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4499065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88ECA-FCBE-6B49-89D4-F11DEDF4A02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5367470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37CE93-AD73-D746-9137-4E2018D43123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4418420" y="3099783"/>
            <a:ext cx="544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B21AB9-D14B-B142-8C8B-29FC50C9340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760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7D92-C5C7-A04D-B287-ED43E69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3"/>
          <a:stretch/>
        </p:blipFill>
        <p:spPr>
          <a:xfrm>
            <a:off x="1514775" y="2192967"/>
            <a:ext cx="4762500" cy="4347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43C73-684A-9840-BD8F-F64FAB7A2803}"/>
              </a:ext>
            </a:extLst>
          </p:cNvPr>
          <p:cNvSpPr txBox="1"/>
          <p:nvPr/>
        </p:nvSpPr>
        <p:spPr>
          <a:xfrm>
            <a:off x="3175000" y="1373189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Dolomite Bio Nadia Innovate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Commercialised version of original Drop-</a:t>
            </a:r>
            <a:r>
              <a:rPr lang="en-GB" dirty="0" err="1"/>
              <a:t>Seq</a:t>
            </a:r>
            <a:r>
              <a:rPr lang="en-GB" dirty="0"/>
              <a:t> system (Cell. 2015 May 21;161(5):1202-1214.)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custom assay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1, 2, 4 or 8 lanes in parallel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5AAB-6A65-7F48-A2AE-345E5E14A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375" y="3310077"/>
            <a:ext cx="3000375" cy="3000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F4DC92-C846-3944-AD07-3B0FB9140BD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488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04B10A-822C-0B4F-ACD1-A5E810E88F3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B3E07-3EDE-D048-A2D8-2991BAE8AC19}"/>
              </a:ext>
            </a:extLst>
          </p:cNvPr>
          <p:cNvSpPr txBox="1"/>
          <p:nvPr/>
        </p:nvSpPr>
        <p:spPr>
          <a:xfrm>
            <a:off x="6378575" y="1343672"/>
            <a:ext cx="543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10x Chromium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Modified Drop-</a:t>
            </a:r>
            <a:r>
              <a:rPr lang="en-GB" sz="2400" dirty="0" err="1"/>
              <a:t>Seq</a:t>
            </a:r>
            <a:r>
              <a:rPr lang="en-GB" sz="2400" dirty="0"/>
              <a:t> system, using gel beads and in droplet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is a </a:t>
            </a:r>
            <a:r>
              <a:rPr lang="en-GB" sz="2400" dirty="0" err="1"/>
              <a:t>microdroplet</a:t>
            </a:r>
            <a:r>
              <a:rPr lang="en-GB" sz="2400" dirty="0"/>
              <a:t> </a:t>
            </a:r>
            <a:r>
              <a:rPr lang="en-GB" sz="2400" dirty="0" err="1"/>
              <a:t>encapsulator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Largely restricted to 10x assays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run 1 - 8 lanes in parallel</a:t>
            </a:r>
          </a:p>
        </p:txBody>
      </p:sp>
      <p:pic>
        <p:nvPicPr>
          <p:cNvPr id="5" name="Picture 2" descr="slide-1">
            <a:extLst>
              <a:ext uri="{FF2B5EF4-FFF2-40B4-BE49-F238E27FC236}">
                <a16:creationId xmlns:a16="http://schemas.microsoft.com/office/drawing/2014/main" id="{1956FFDF-05A6-9649-97FB-E9334922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18" y="2425509"/>
            <a:ext cx="6105663" cy="41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878E3-13E4-DF46-8C96-EA35F41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09" y="4051300"/>
            <a:ext cx="2680078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AC25C-C025-B041-BF23-293BBA486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291" y="872515"/>
            <a:ext cx="7829909" cy="59854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B28D63-6C9E-1947-868D-A992BD079D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9647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D8AD9-5E9C-044E-B3AC-5290A72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84" y="818364"/>
            <a:ext cx="7701216" cy="57856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0DC6DC-FA5D-EB41-B7B4-9E61EDB1891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(Drop-seq)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7399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5737D-C0B6-E84E-B741-ADEB1306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96" y="1816100"/>
            <a:ext cx="10430408" cy="38439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42D308-1BFB-6346-8F60-DC13852BBA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(10X)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382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B5EA9-DC18-E94A-9BB8-4CD4D76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93" y="1390139"/>
            <a:ext cx="5906482" cy="5450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364AC-48A3-1C4E-8D08-90B7F2F1551B}"/>
              </a:ext>
            </a:extLst>
          </p:cNvPr>
          <p:cNvSpPr/>
          <p:nvPr/>
        </p:nvSpPr>
        <p:spPr>
          <a:xfrm>
            <a:off x="454025" y="2484271"/>
            <a:ext cx="523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Histone H3K27me3 demethylases regulate human Th17 cell development and effector functions by impacting on metabolism</a:t>
            </a:r>
          </a:p>
          <a:p>
            <a:r>
              <a:rPr lang="pl-PL" sz="2000" i="1" dirty="0"/>
              <a:t>Proc Natl Acad Sci U S A. 2020 Mar 17;117(11):6056-6066. </a:t>
            </a:r>
            <a:endParaRPr lang="en-GB" sz="2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3DF2C-A1F5-A044-BF79-3B3EB3CC7DD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Single-cell sequencing applications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514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CD1E3C-3910-D246-BF85-2D8ED96EF77C}"/>
              </a:ext>
            </a:extLst>
          </p:cNvPr>
          <p:cNvSpPr txBox="1">
            <a:spLocks/>
          </p:cNvSpPr>
          <p:nvPr/>
        </p:nvSpPr>
        <p:spPr>
          <a:xfrm>
            <a:off x="863600" y="1584325"/>
            <a:ext cx="10287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 any libraries can be sequenced, they need to be quantitated and (usually) pooled with other samples</a:t>
            </a:r>
          </a:p>
          <a:p>
            <a:pPr lvl="1"/>
            <a:r>
              <a:rPr lang="en-GB" sz="2000" dirty="0"/>
              <a:t>Loading the right amount of pooled library is critical to optimal sequencing</a:t>
            </a:r>
          </a:p>
          <a:p>
            <a:pPr lvl="1"/>
            <a:r>
              <a:rPr lang="en-GB" sz="2000" dirty="0"/>
              <a:t>Quantitation is performed on the </a:t>
            </a:r>
            <a:r>
              <a:rPr lang="en-GB" sz="2000" dirty="0" err="1"/>
              <a:t>Tapestation</a:t>
            </a:r>
            <a:r>
              <a:rPr lang="en-GB" sz="2000" dirty="0"/>
              <a:t> and samples are pooled such that they are all equimolar (assuming you want the same number of reads for each sample)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55AC-36E5-7C42-AF57-0C872CF4EB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96" y="3640517"/>
            <a:ext cx="4989615" cy="2054125"/>
          </a:xfrm>
          <a:prstGeom prst="rect">
            <a:avLst/>
          </a:prstGeom>
        </p:spPr>
      </p:pic>
      <p:pic>
        <p:nvPicPr>
          <p:cNvPr id="1026" name="Picture 2" descr="4150 TapeStation System | Agilent">
            <a:extLst>
              <a:ext uri="{FF2B5EF4-FFF2-40B4-BE49-F238E27FC236}">
                <a16:creationId xmlns:a16="http://schemas.microsoft.com/office/drawing/2014/main" id="{CB362D2D-7A7E-2D4E-B005-8F877E7B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89" y="3759994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FA204B-6E6C-2D4B-980B-BB6F906441E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Quantification and pooling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191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7FEE6-837E-4B4B-848F-5A005D3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6095"/>
            <a:ext cx="12236251" cy="5435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B78F5C-809C-9B43-913D-22FCBF14702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70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4A2579-7E92-CE48-8FA0-A5A2EEFA5A32}"/>
              </a:ext>
            </a:extLst>
          </p:cNvPr>
          <p:cNvSpPr txBox="1">
            <a:spLocks/>
          </p:cNvSpPr>
          <p:nvPr/>
        </p:nvSpPr>
        <p:spPr>
          <a:xfrm>
            <a:off x="1644650" y="15335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BaseSpace is the Illumina web-base software for </a:t>
            </a:r>
            <a:r>
              <a:rPr lang="en-GB" sz="2000" strike="sngStrike"/>
              <a:t>setting up</a:t>
            </a:r>
            <a:r>
              <a:rPr lang="en-GB" sz="2000"/>
              <a:t> and retrieving sequencing runs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63600-E578-324E-A54B-0B9D3CB028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2" y="2167879"/>
            <a:ext cx="7899158" cy="43980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4785C3-3C8E-3D46-AA10-0EC3E2BBE38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6126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2D841-CFFB-6142-9507-831E8D55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8" y="1143000"/>
            <a:ext cx="7298143" cy="5626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57CC41-6B5C-E740-BF12-39659635493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8480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3140E-6796-BB40-AEE2-1AC912A645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59170"/>
            <a:ext cx="9144000" cy="5108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5022F-686A-8444-879D-073F350DD88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Output of an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35961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70AE7-B640-D748-87B2-974B1ACC9CE4}"/>
              </a:ext>
            </a:extLst>
          </p:cNvPr>
          <p:cNvSpPr txBox="1"/>
          <p:nvPr/>
        </p:nvSpPr>
        <p:spPr>
          <a:xfrm>
            <a:off x="1912628" y="1182482"/>
            <a:ext cx="83667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3</a:t>
            </a:r>
            <a:r>
              <a:rPr lang="en-GB" sz="1600" baseline="30000" dirty="0"/>
              <a:t>rd</a:t>
            </a:r>
            <a:r>
              <a:rPr lang="en-GB" sz="1600" dirty="0"/>
              <a:t> Generation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 sequencing (longest reported read &gt;4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High error rate (3-10%)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Genome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Complete and contiguous genome assemblies; de novo or reference guided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breakpoints and repeat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Detect epigenetic modifications with direct sequencing and eliminate PCR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Targeted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PCR, hybrid-capture, CRISPR/Cas9 enrichment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Large genomic regions and entire genes in single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repetitive regions, SNVs and phasing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Full-length transcripts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unambiguous identification of splice variants and gene fusions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Eliminate PCR bias using direct cDNA or direct 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Identification of anti-sense transcripts and lncRNA isoforms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 viral RNA sequence in one 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reads enhance viral identification from metagenomic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CB5C0-953A-AB43-B640-25179C60F4D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498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51A1-3523-AE43-A76E-D7580D8BE779}"/>
              </a:ext>
            </a:extLst>
          </p:cNvPr>
          <p:cNvSpPr txBox="1"/>
          <p:nvPr/>
        </p:nvSpPr>
        <p:spPr>
          <a:xfrm>
            <a:off x="3481848" y="2946471"/>
            <a:ext cx="522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https://www.youtube.com/watch?v=RcP85JHLmnI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671A41-6D56-6B49-B4B4-EE21DEC194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9729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317AC-1113-4047-A6EA-D6807AB4B4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68571" cy="2572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E9CF40-7FEE-0F49-B09C-152F37E7B7EA}"/>
              </a:ext>
            </a:extLst>
          </p:cNvPr>
          <p:cNvSpPr txBox="1">
            <a:spLocks/>
          </p:cNvSpPr>
          <p:nvPr/>
        </p:nvSpPr>
        <p:spPr>
          <a:xfrm>
            <a:off x="0" y="992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171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4AF08-5BD7-0E4D-BAD5-CE59D4AFE3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59" y="2338350"/>
            <a:ext cx="5656120" cy="3188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137AA-5FFD-2C4E-B551-B11455E73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898" y="2013122"/>
            <a:ext cx="4582543" cy="3707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8A75B8-C975-5B43-88CA-55E6937E8E0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7052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42C86-891C-F14E-BCC5-DCBBE9D1F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" y="2128874"/>
            <a:ext cx="6013965" cy="3384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0268E-F401-1E43-9F6F-942A396D8D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863" y="1751788"/>
            <a:ext cx="2138598" cy="2576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FD8A7-BDF2-B94A-AAFC-F339218C2B5D}"/>
              </a:ext>
            </a:extLst>
          </p:cNvPr>
          <p:cNvSpPr txBox="1"/>
          <p:nvPr/>
        </p:nvSpPr>
        <p:spPr>
          <a:xfrm>
            <a:off x="7455568" y="1197790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Array of </a:t>
            </a:r>
            <a:r>
              <a:rPr lang="en-GB" sz="1000" b="1" i="0" dirty="0" err="1">
                <a:solidFill>
                  <a:srgbClr val="4A4A4A"/>
                </a:solidFill>
                <a:effectLst/>
                <a:latin typeface="HelveticaNow"/>
              </a:rPr>
              <a:t>microscaffolds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supports a membrane and embedded nanopore.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67BE-9A69-4F4E-8B6E-4D3D3B7D7DF9}"/>
              </a:ext>
            </a:extLst>
          </p:cNvPr>
          <p:cNvSpPr txBox="1"/>
          <p:nvPr/>
        </p:nvSpPr>
        <p:spPr>
          <a:xfrm>
            <a:off x="7455568" y="4328111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Sensor chip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corresponds to its own electrode that is connected to a channel in the sensor array chip.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4259F-8F19-3E40-9DFF-B259ED611F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164" y="5162720"/>
            <a:ext cx="2073640" cy="1364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7EE065-5831-C647-8E58-B6E0F62CF28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9377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D5F9-1B49-6844-989F-449E8FAE2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9" y="1514573"/>
            <a:ext cx="6441723" cy="3626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E3DC7-0CF5-4247-9655-BC69A9226D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78" y="1760376"/>
            <a:ext cx="1844522" cy="212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41D5F-F839-4947-9CE5-5EA9D9BB55FF}"/>
              </a:ext>
            </a:extLst>
          </p:cNvPr>
          <p:cNvSpPr txBox="1"/>
          <p:nvPr/>
        </p:nvSpPr>
        <p:spPr>
          <a:xfrm>
            <a:off x="8328178" y="4198775"/>
            <a:ext cx="190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Flush tether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EED8B9-F015-A94E-9D1A-D3438756707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98517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04994-B282-DA47-9CB4-3CA1561BD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1839680"/>
            <a:ext cx="5529558" cy="3112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C38C7-547E-994D-97E1-0EFA968EE80D}"/>
              </a:ext>
            </a:extLst>
          </p:cNvPr>
          <p:cNvSpPr txBox="1"/>
          <p:nvPr/>
        </p:nvSpPr>
        <p:spPr>
          <a:xfrm>
            <a:off x="6910985" y="1308823"/>
            <a:ext cx="4351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Motor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polymerase (phi29 DNAP)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Helicase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Unzip dsDNA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ATP-dependent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Results in controlled ratcheting of ssDNA into the nanopore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Nanopore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Escherichia coli </a:t>
            </a:r>
            <a:r>
              <a:rPr lang="en-GB" sz="1600" dirty="0" err="1"/>
              <a:t>Curlin</a:t>
            </a:r>
            <a:r>
              <a:rPr lang="en-GB" sz="1600" dirty="0"/>
              <a:t> sigma S-dependent growth subunit G (</a:t>
            </a:r>
            <a:r>
              <a:rPr lang="en-GB" sz="1600" dirty="0" err="1"/>
              <a:t>CsgG</a:t>
            </a:r>
            <a:r>
              <a:rPr lang="en-GB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42FD1-BE58-EF46-948C-46B73C59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210" y="4600715"/>
            <a:ext cx="4667329" cy="16290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23D12C-1A41-3F49-A21F-72023527F3A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99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F1896-C87E-6C46-BF13-04B3224A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4" y="2946400"/>
            <a:ext cx="11169452" cy="391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E93A68-813A-534A-8500-D66628731D5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Illumina sequencing</a:t>
            </a:r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F645D-876B-F744-86B3-B77A8C270C95}"/>
              </a:ext>
            </a:extLst>
          </p:cNvPr>
          <p:cNvSpPr/>
          <p:nvPr/>
        </p:nvSpPr>
        <p:spPr>
          <a:xfrm>
            <a:off x="720195" y="1658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Illumina family of sequencers all use sequencing by synthesis (SBS) technology  </a:t>
            </a:r>
          </a:p>
        </p:txBody>
      </p:sp>
    </p:spTree>
    <p:extLst>
      <p:ext uri="{BB962C8B-B14F-4D97-AF65-F5344CB8AC3E}">
        <p14:creationId xmlns:p14="http://schemas.microsoft.com/office/powerpoint/2010/main" val="114403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1249-93B0-A34C-9158-30DFDB101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73" y="1022916"/>
            <a:ext cx="6210846" cy="3497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0A21E-906B-B548-A0FC-F3164EB84BE5}"/>
              </a:ext>
            </a:extLst>
          </p:cNvPr>
          <p:cNvSpPr txBox="1"/>
          <p:nvPr/>
        </p:nvSpPr>
        <p:spPr>
          <a:xfrm>
            <a:off x="7137638" y="4191091"/>
            <a:ext cx="4887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Ionic current flows through the 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passing through the channel disrupts the flow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MiniION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GridION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PromethION</a:t>
            </a:r>
            <a:r>
              <a:rPr lang="en-GB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3C52-36DA-6346-993F-E18FA897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736" y="4520311"/>
            <a:ext cx="5242383" cy="1829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F830-1F8E-0B4A-BF2E-A58D31B00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38" y="1174860"/>
            <a:ext cx="3797062" cy="2499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6A3C1A-1444-6A40-BE0E-3C88ED836F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55153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FABEA-1880-2248-8970-10B1D89B0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58" y="1621782"/>
            <a:ext cx="5932241" cy="334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EADD6-0653-DF4D-AB97-92CF36E63EE1}"/>
              </a:ext>
            </a:extLst>
          </p:cNvPr>
          <p:cNvSpPr txBox="1"/>
          <p:nvPr/>
        </p:nvSpPr>
        <p:spPr>
          <a:xfrm>
            <a:off x="443160" y="5205852"/>
            <a:ext cx="82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Current measured ~5000/second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Changes in current are converted to “squiggles”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Basecalling</a:t>
            </a:r>
            <a:r>
              <a:rPr lang="en-GB" sz="1600" dirty="0"/>
              <a:t> achieved by machine learning algorithms that identify patterns in the squiggles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0DFF2-27AD-FA41-A018-7F56D89496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960" y="2549112"/>
            <a:ext cx="4000549" cy="2574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D0AB9-54BB-5745-AB4B-31D616926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335" y="1439946"/>
            <a:ext cx="3588921" cy="11179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278383-6936-B64B-A1C0-B49853D0C51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500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118D3-7114-A146-9043-4A008061D8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62" y="1845430"/>
            <a:ext cx="5630813" cy="316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6E0E7-8378-AA4D-B25F-95269EEA4F16}"/>
              </a:ext>
            </a:extLst>
          </p:cNvPr>
          <p:cNvSpPr txBox="1"/>
          <p:nvPr/>
        </p:nvSpPr>
        <p:spPr>
          <a:xfrm>
            <a:off x="7136984" y="2425700"/>
            <a:ext cx="430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When strand passes fully through pore, motor protein is released and pore can sequence another strand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0A6B85-CED7-5641-8409-40C0C51DAE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954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D7-1834-2B48-8CEE-252BAC131081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Full-length transcript analysis at the single-cell level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C6961-C3E1-EE4D-AC2F-2FB65320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811" y="1366900"/>
            <a:ext cx="4698640" cy="2062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1C05B-8A07-EE46-96D2-6A73DA7A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3" y="3786555"/>
            <a:ext cx="3350845" cy="170961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720FE4-7194-1B4A-BF51-9A3145ECBA7E}"/>
              </a:ext>
            </a:extLst>
          </p:cNvPr>
          <p:cNvSpPr txBox="1">
            <a:spLocks/>
          </p:cNvSpPr>
          <p:nvPr/>
        </p:nvSpPr>
        <p:spPr>
          <a:xfrm>
            <a:off x="515494" y="3206305"/>
            <a:ext cx="7028306" cy="37409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 read sequencing has the power to provide CNV, variant calling, gene expression and translocation/fusion gene analysis</a:t>
            </a:r>
          </a:p>
          <a:p>
            <a:r>
              <a:rPr lang="en-US" dirty="0"/>
              <a:t>Isoform resolution analysis</a:t>
            </a:r>
          </a:p>
          <a:p>
            <a:r>
              <a:rPr lang="en-US" dirty="0"/>
              <a:t>It has a high error rate</a:t>
            </a:r>
          </a:p>
          <a:p>
            <a:r>
              <a:rPr lang="en-US" dirty="0"/>
              <a:t>Barcode and UMI need to be accurate</a:t>
            </a:r>
          </a:p>
        </p:txBody>
      </p:sp>
      <p:pic>
        <p:nvPicPr>
          <p:cNvPr id="1028" name="Picture 4" descr="Oxford Nanopore Sequencers Have Left UK for China, to Support Rapid,  Near-sample Coronavirus Sequencing for Outbreak Surveillance">
            <a:extLst>
              <a:ext uri="{FF2B5EF4-FFF2-40B4-BE49-F238E27FC236}">
                <a16:creationId xmlns:a16="http://schemas.microsoft.com/office/drawing/2014/main" id="{7A643127-A10A-F740-AA50-35034131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6" y="1529583"/>
            <a:ext cx="2104387" cy="110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methION | Oxford Nanopore Technologies">
            <a:extLst>
              <a:ext uri="{FF2B5EF4-FFF2-40B4-BE49-F238E27FC236}">
                <a16:creationId xmlns:a16="http://schemas.microsoft.com/office/drawing/2014/main" id="{EB0D34D2-828E-AB46-8199-F2BCED8D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5" y="1444380"/>
            <a:ext cx="2957253" cy="14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4E11EF8-1655-ED48-BBC0-D10F9568FCAA}"/>
              </a:ext>
            </a:extLst>
          </p:cNvPr>
          <p:cNvSpPr txBox="1">
            <a:spLocks/>
          </p:cNvSpPr>
          <p:nvPr/>
        </p:nvSpPr>
        <p:spPr>
          <a:xfrm>
            <a:off x="515494" y="6070281"/>
            <a:ext cx="1192855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Illumina sequencing barcode error corrected approach computational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9276C-8B2B-364B-9DD2-FFCC7AF50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-1" b="66250"/>
          <a:stretch/>
        </p:blipFill>
        <p:spPr>
          <a:xfrm>
            <a:off x="1692729" y="1746884"/>
            <a:ext cx="8469139" cy="33642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4CB252-DF85-1C4E-BCE9-8F76C77AC27A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Error correcting nanopore single-cell sequencing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3284F-880A-F24F-9212-914C2CAB7A0C}"/>
              </a:ext>
            </a:extLst>
          </p:cNvPr>
          <p:cNvSpPr txBox="1"/>
          <p:nvPr/>
        </p:nvSpPr>
        <p:spPr>
          <a:xfrm>
            <a:off x="7208391" y="6323645"/>
            <a:ext cx="498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Philpott et al .. Cribbs.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343086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6363E-9A37-134F-95E5-319EE890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38" y="837712"/>
            <a:ext cx="5537200" cy="5651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987D55-5929-4641-B2F4-0A6D18A94704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E17A-731E-614B-AFB5-7F7ED66F8079}"/>
              </a:ext>
            </a:extLst>
          </p:cNvPr>
          <p:cNvSpPr txBox="1">
            <a:spLocks/>
          </p:cNvSpPr>
          <p:nvPr/>
        </p:nvSpPr>
        <p:spPr>
          <a:xfrm>
            <a:off x="407620" y="1784196"/>
            <a:ext cx="536053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myeloma cell line mix we can effectively differentiate transcript usage </a:t>
            </a:r>
          </a:p>
          <a:p>
            <a:r>
              <a:rPr lang="en-US" dirty="0"/>
              <a:t>Example: HLA-DR</a:t>
            </a:r>
          </a:p>
        </p:txBody>
      </p:sp>
    </p:spTree>
    <p:extLst>
      <p:ext uri="{BB962C8B-B14F-4D97-AF65-F5344CB8AC3E}">
        <p14:creationId xmlns:p14="http://schemas.microsoft.com/office/powerpoint/2010/main" val="86361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  <p:pic>
        <p:nvPicPr>
          <p:cNvPr id="15362" name="Picture 2" descr="HiFi Reads - Highly accurate long-read sequencing - PacBio">
            <a:extLst>
              <a:ext uri="{FF2B5EF4-FFF2-40B4-BE49-F238E27FC236}">
                <a16:creationId xmlns:a16="http://schemas.microsoft.com/office/drawing/2014/main" id="{EED9531D-5C87-EE4F-8FC0-7BEA8F94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1751772"/>
            <a:ext cx="8509000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cBio Sequencing | Genome Sequencing Service Center | Stanford Medicine">
            <a:extLst>
              <a:ext uri="{FF2B5EF4-FFF2-40B4-BE49-F238E27FC236}">
                <a16:creationId xmlns:a16="http://schemas.microsoft.com/office/drawing/2014/main" id="{50C82F25-53A5-194D-B180-3DFD6944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78" y="495300"/>
            <a:ext cx="35814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52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3AD643-C798-1845-9C3E-D992231BEF57}"/>
              </a:ext>
            </a:extLst>
          </p:cNvPr>
          <p:cNvSpPr/>
          <p:nvPr/>
        </p:nvSpPr>
        <p:spPr>
          <a:xfrm>
            <a:off x="3359866" y="3244334"/>
            <a:ext cx="5472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https://www.youtube.com/watch?v=_lD8JyAbwEo&amp;t=3s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220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8545F1-F3F0-C141-84A6-674EE7588757}"/>
              </a:ext>
            </a:extLst>
          </p:cNvPr>
          <p:cNvGrpSpPr/>
          <p:nvPr/>
        </p:nvGrpSpPr>
        <p:grpSpPr>
          <a:xfrm>
            <a:off x="3701037" y="1276448"/>
            <a:ext cx="5218896" cy="4654451"/>
            <a:chOff x="135208" y="1690689"/>
            <a:chExt cx="3655848" cy="32604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1501E-1B7B-284A-86FD-388DF3C4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7A8471-67A2-8B49-98D3-FAE9BCE9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ADB560D-1ED3-6541-BC79-4FA6B174A747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DC7B05B-6954-9148-B630-DC5A0506C5F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5297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1340-2685-574F-888A-8146FE35185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567E-74DD-3349-B372-BFECAA6A7386}"/>
              </a:ext>
            </a:extLst>
          </p:cNvPr>
          <p:cNvGrpSpPr/>
          <p:nvPr/>
        </p:nvGrpSpPr>
        <p:grpSpPr>
          <a:xfrm>
            <a:off x="1606550" y="1552235"/>
            <a:ext cx="2972176" cy="2650723"/>
            <a:chOff x="135208" y="1690689"/>
            <a:chExt cx="3655848" cy="3260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F0B2E-E921-A043-B22E-53C20E6D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AA9363-839E-A540-A6C4-CBC23157C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1E122D-727E-7A4C-AAF8-BFC3718D4866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185082-FBF6-6E4A-A99D-0BF677A9E4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1092" y="3555706"/>
            <a:ext cx="1195098" cy="2368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6239-70DD-E74D-9FC1-BE59FBB5E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734847" y="3593253"/>
            <a:ext cx="47626" cy="191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9574A4-023C-C24F-A552-F54C998FA38C}"/>
              </a:ext>
            </a:extLst>
          </p:cNvPr>
          <p:cNvGrpSpPr/>
          <p:nvPr/>
        </p:nvGrpSpPr>
        <p:grpSpPr>
          <a:xfrm rot="5400000">
            <a:off x="6711034" y="2336058"/>
            <a:ext cx="95252" cy="1914526"/>
            <a:chOff x="5891213" y="3131343"/>
            <a:chExt cx="95252" cy="19145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7CEADA-AE60-1D4C-9C64-DC16A0BDE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213" y="3131344"/>
              <a:ext cx="47626" cy="19145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7AB0F4-6CF5-6E45-99BF-E0F2AE10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8839" y="3131343"/>
              <a:ext cx="47626" cy="19145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C64-DA3A-9649-B0D9-4D3DF3F0B72A}"/>
              </a:ext>
            </a:extLst>
          </p:cNvPr>
          <p:cNvGrpSpPr/>
          <p:nvPr/>
        </p:nvGrpSpPr>
        <p:grpSpPr>
          <a:xfrm rot="5400000">
            <a:off x="6569533" y="603988"/>
            <a:ext cx="545071" cy="2462086"/>
            <a:chOff x="6805136" y="739212"/>
            <a:chExt cx="545071" cy="2462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A749C-7F93-9242-94A4-57A3157A2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136" y="1355956"/>
              <a:ext cx="45719" cy="1233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F7BCB-4E5E-4C47-B4BB-B24DF168A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0855" y="1355956"/>
              <a:ext cx="45719" cy="12334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D34043-920B-A044-9556-9CDDF9C4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739212"/>
              <a:ext cx="45719" cy="12334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7AEC2C-B2FE-6C48-A559-770995A2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739212"/>
              <a:ext cx="45719" cy="12334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5153F4-E721-064E-AE62-BC8F2BF3C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1967810"/>
              <a:ext cx="45719" cy="12334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0ADAD9-0198-9D4D-BEDA-A4707EF0E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1967810"/>
              <a:ext cx="45719" cy="1233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F87226-7725-AD48-ABB8-8DA0FDA72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8769" y="820175"/>
              <a:ext cx="45719" cy="123348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85C5A5-3F5E-F54F-B958-D3864F1AB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4488" y="820175"/>
              <a:ext cx="45719" cy="1233488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71DCC5-5CA8-194D-8456-1BA02CDC6E7E}"/>
              </a:ext>
            </a:extLst>
          </p:cNvPr>
          <p:cNvCxnSpPr/>
          <p:nvPr/>
        </p:nvCxnSpPr>
        <p:spPr>
          <a:xfrm>
            <a:off x="6758660" y="2267003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34EEC9-F165-6343-95F9-FD75F0C06EE8}"/>
              </a:ext>
            </a:extLst>
          </p:cNvPr>
          <p:cNvCxnSpPr/>
          <p:nvPr/>
        </p:nvCxnSpPr>
        <p:spPr>
          <a:xfrm>
            <a:off x="6758660" y="3513265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75E000-C127-784A-91FF-1FA7708596B9}"/>
              </a:ext>
            </a:extLst>
          </p:cNvPr>
          <p:cNvSpPr txBox="1"/>
          <p:nvPr/>
        </p:nvSpPr>
        <p:spPr>
          <a:xfrm>
            <a:off x="8582057" y="134367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DNA</a:t>
            </a:r>
          </a:p>
          <a:p>
            <a:pPr algn="ctr"/>
            <a:r>
              <a:rPr lang="en-GB" dirty="0"/>
              <a:t>or</a:t>
            </a:r>
          </a:p>
          <a:p>
            <a:pPr algn="ctr"/>
            <a:r>
              <a:rPr lang="en-GB" dirty="0"/>
              <a:t>RNA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E95E1-7400-934B-8FD9-76F5B3BEE36E}"/>
              </a:ext>
            </a:extLst>
          </p:cNvPr>
          <p:cNvSpPr txBox="1"/>
          <p:nvPr/>
        </p:nvSpPr>
        <p:spPr>
          <a:xfrm>
            <a:off x="6922739" y="2515391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B64A1-9D6E-4C48-A13F-77588D83AC9B}"/>
              </a:ext>
            </a:extLst>
          </p:cNvPr>
          <p:cNvSpPr txBox="1"/>
          <p:nvPr/>
        </p:nvSpPr>
        <p:spPr>
          <a:xfrm>
            <a:off x="6922738" y="3654294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606BB09-9594-134C-90C6-784A7EF3E27A}"/>
              </a:ext>
            </a:extLst>
          </p:cNvPr>
          <p:cNvSpPr/>
          <p:nvPr/>
        </p:nvSpPr>
        <p:spPr>
          <a:xfrm rot="5400000">
            <a:off x="5008373" y="3590802"/>
            <a:ext cx="1138131" cy="236244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E3363-DDBF-1346-8FDA-3D8887692DA7}"/>
              </a:ext>
            </a:extLst>
          </p:cNvPr>
          <p:cNvSpPr txBox="1"/>
          <p:nvPr/>
        </p:nvSpPr>
        <p:spPr>
          <a:xfrm>
            <a:off x="3849287" y="5900773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3CC7C5-B99A-F547-BB19-468F502E2023}"/>
              </a:ext>
            </a:extLst>
          </p:cNvPr>
          <p:cNvCxnSpPr/>
          <p:nvPr/>
        </p:nvCxnSpPr>
        <p:spPr>
          <a:xfrm>
            <a:off x="7113848" y="5746989"/>
            <a:ext cx="228600" cy="0"/>
          </a:xfrm>
          <a:prstGeom prst="line">
            <a:avLst/>
          </a:prstGeom>
          <a:ln w="57150">
            <a:solidFill>
              <a:srgbClr val="63A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81C548-C974-8C47-A0F0-C214886278C4}"/>
              </a:ext>
            </a:extLst>
          </p:cNvPr>
          <p:cNvCxnSpPr/>
          <p:nvPr/>
        </p:nvCxnSpPr>
        <p:spPr>
          <a:xfrm>
            <a:off x="7342448" y="5746989"/>
            <a:ext cx="133816" cy="0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036256-6A4F-CE46-8F8F-D65B89B4EB53}"/>
              </a:ext>
            </a:extLst>
          </p:cNvPr>
          <p:cNvCxnSpPr/>
          <p:nvPr/>
        </p:nvCxnSpPr>
        <p:spPr>
          <a:xfrm>
            <a:off x="7476264" y="5746989"/>
            <a:ext cx="179006" cy="0"/>
          </a:xfrm>
          <a:prstGeom prst="line">
            <a:avLst/>
          </a:prstGeom>
          <a:ln w="57150">
            <a:solidFill>
              <a:srgbClr val="ABC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BE0B64-76C2-C84F-8E63-422FF8F4AAB6}"/>
              </a:ext>
            </a:extLst>
          </p:cNvPr>
          <p:cNvCxnSpPr/>
          <p:nvPr/>
        </p:nvCxnSpPr>
        <p:spPr>
          <a:xfrm>
            <a:off x="7646316" y="5746989"/>
            <a:ext cx="1565099" cy="0"/>
          </a:xfrm>
          <a:prstGeom prst="line">
            <a:avLst/>
          </a:prstGeom>
          <a:ln w="57150">
            <a:solidFill>
              <a:srgbClr val="ACC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975FF7-4CAF-1D4D-B4C3-41A585D98BED}"/>
              </a:ext>
            </a:extLst>
          </p:cNvPr>
          <p:cNvCxnSpPr/>
          <p:nvPr/>
        </p:nvCxnSpPr>
        <p:spPr>
          <a:xfrm>
            <a:off x="9211415" y="5746885"/>
            <a:ext cx="179006" cy="0"/>
          </a:xfrm>
          <a:prstGeom prst="line">
            <a:avLst/>
          </a:prstGeom>
          <a:ln w="57150">
            <a:solidFill>
              <a:srgbClr val="F4E1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9BEE34-220A-004C-AA41-9BC012A4FF5D}"/>
              </a:ext>
            </a:extLst>
          </p:cNvPr>
          <p:cNvCxnSpPr/>
          <p:nvPr/>
        </p:nvCxnSpPr>
        <p:spPr>
          <a:xfrm>
            <a:off x="9390421" y="5746885"/>
            <a:ext cx="133816" cy="0"/>
          </a:xfrm>
          <a:prstGeom prst="line">
            <a:avLst/>
          </a:prstGeom>
          <a:ln w="5715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0C9B87-4A9B-9346-939F-15B8EC7AF013}"/>
              </a:ext>
            </a:extLst>
          </p:cNvPr>
          <p:cNvCxnSpPr/>
          <p:nvPr/>
        </p:nvCxnSpPr>
        <p:spPr>
          <a:xfrm>
            <a:off x="9524237" y="5746885"/>
            <a:ext cx="228600" cy="0"/>
          </a:xfrm>
          <a:prstGeom prst="line">
            <a:avLst/>
          </a:prstGeom>
          <a:ln w="57150">
            <a:solidFill>
              <a:srgbClr val="E8B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85FAD9-F372-8E4E-9E54-2146F83E34FA}"/>
              </a:ext>
            </a:extLst>
          </p:cNvPr>
          <p:cNvSpPr txBox="1"/>
          <p:nvPr/>
        </p:nvSpPr>
        <p:spPr>
          <a:xfrm>
            <a:off x="6801026" y="559299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96F86-0ABC-DC47-80E6-7C96B8669EE5}"/>
              </a:ext>
            </a:extLst>
          </p:cNvPr>
          <p:cNvSpPr txBox="1"/>
          <p:nvPr/>
        </p:nvSpPr>
        <p:spPr>
          <a:xfrm rot="16200000">
            <a:off x="7049515" y="5261961"/>
            <a:ext cx="7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Index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3A6AA-E331-6642-A899-C63A7DB8DEA3}"/>
              </a:ext>
            </a:extLst>
          </p:cNvPr>
          <p:cNvSpPr txBox="1"/>
          <p:nvPr/>
        </p:nvSpPr>
        <p:spPr>
          <a:xfrm rot="16200000">
            <a:off x="9100803" y="5261960"/>
            <a:ext cx="715773" cy="307777"/>
          </a:xfrm>
          <a:prstGeom prst="rect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Index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BA8840-6644-3149-ACE7-3137FA9618EF}"/>
              </a:ext>
            </a:extLst>
          </p:cNvPr>
          <p:cNvSpPr txBox="1"/>
          <p:nvPr/>
        </p:nvSpPr>
        <p:spPr>
          <a:xfrm>
            <a:off x="9691163" y="559074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9577D-DFE6-CF44-B39F-DBCF03424BD7}"/>
              </a:ext>
            </a:extLst>
          </p:cNvPr>
          <p:cNvSpPr txBox="1"/>
          <p:nvPr/>
        </p:nvSpPr>
        <p:spPr>
          <a:xfrm>
            <a:off x="8039248" y="5282968"/>
            <a:ext cx="8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Adaptors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3EF0F-75CF-4346-A8BC-04ED98038B5F}"/>
              </a:ext>
            </a:extLst>
          </p:cNvPr>
          <p:cNvCxnSpPr>
            <a:stCxn id="39" idx="1"/>
          </p:cNvCxnSpPr>
          <p:nvPr/>
        </p:nvCxnSpPr>
        <p:spPr>
          <a:xfrm flipH="1">
            <a:off x="7571581" y="5436857"/>
            <a:ext cx="467667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B880C7-203B-124D-A5A0-273AFA1B9A20}"/>
              </a:ext>
            </a:extLst>
          </p:cNvPr>
          <p:cNvCxnSpPr>
            <a:stCxn id="39" idx="3"/>
          </p:cNvCxnSpPr>
          <p:nvPr/>
        </p:nvCxnSpPr>
        <p:spPr>
          <a:xfrm>
            <a:off x="8886788" y="5436857"/>
            <a:ext cx="413123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96F111-AEAB-454E-8A86-C3DC02158198}"/>
              </a:ext>
            </a:extLst>
          </p:cNvPr>
          <p:cNvSpPr txBox="1"/>
          <p:nvPr/>
        </p:nvSpPr>
        <p:spPr>
          <a:xfrm>
            <a:off x="7598520" y="5739193"/>
            <a:ext cx="168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86120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40B04-A6A1-6C4D-862E-8CA9CE18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1684969"/>
            <a:ext cx="9144000" cy="3488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D0530-C658-A644-A5F5-77AECF06BBA1}"/>
              </a:ext>
            </a:extLst>
          </p:cNvPr>
          <p:cNvSpPr txBox="1"/>
          <p:nvPr/>
        </p:nvSpPr>
        <p:spPr>
          <a:xfrm>
            <a:off x="1563763" y="5157747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66E54-271C-3149-A0F2-36D8155CF2DD}"/>
              </a:ext>
            </a:extLst>
          </p:cNvPr>
          <p:cNvSpPr txBox="1"/>
          <p:nvPr/>
        </p:nvSpPr>
        <p:spPr>
          <a:xfrm>
            <a:off x="305073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Reverse</a:t>
            </a:r>
          </a:p>
          <a:p>
            <a:pPr algn="ctr"/>
            <a:r>
              <a:rPr lang="en-GB" dirty="0"/>
              <a:t>strand</a:t>
            </a:r>
          </a:p>
          <a:p>
            <a:pPr algn="ctr"/>
            <a:r>
              <a:rPr lang="en-GB" dirty="0"/>
              <a:t>synthesis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881F0-D862-0C45-BD7C-8DBB0FC95481}"/>
              </a:ext>
            </a:extLst>
          </p:cNvPr>
          <p:cNvSpPr/>
          <p:nvPr/>
        </p:nvSpPr>
        <p:spPr>
          <a:xfrm>
            <a:off x="4221504" y="300517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2143D-9463-2645-96E9-62529FABA0BC}"/>
              </a:ext>
            </a:extLst>
          </p:cNvPr>
          <p:cNvSpPr txBox="1"/>
          <p:nvPr/>
        </p:nvSpPr>
        <p:spPr>
          <a:xfrm>
            <a:off x="3715879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45F1A-2C9E-B94E-A4A5-0D0678409870}"/>
              </a:ext>
            </a:extLst>
          </p:cNvPr>
          <p:cNvSpPr/>
          <p:nvPr/>
        </p:nvSpPr>
        <p:spPr>
          <a:xfrm>
            <a:off x="5339578" y="297878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249D4-9A53-5F4B-8A35-57D6FA52ADCF}"/>
              </a:ext>
            </a:extLst>
          </p:cNvPr>
          <p:cNvSpPr txBox="1"/>
          <p:nvPr/>
        </p:nvSpPr>
        <p:spPr>
          <a:xfrm>
            <a:off x="5278335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FF05-7C09-C14B-8410-B8036A70797F}"/>
              </a:ext>
            </a:extLst>
          </p:cNvPr>
          <p:cNvSpPr txBox="1"/>
          <p:nvPr/>
        </p:nvSpPr>
        <p:spPr>
          <a:xfrm>
            <a:off x="567144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Remove</a:t>
            </a:r>
            <a:br>
              <a:rPr lang="en-GB" dirty="0"/>
            </a:br>
            <a:r>
              <a:rPr lang="en-GB" dirty="0"/>
              <a:t>forward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B0A3F-17F1-3A4B-8F87-7BA56B67AD43}"/>
              </a:ext>
            </a:extLst>
          </p:cNvPr>
          <p:cNvSpPr txBox="1"/>
          <p:nvPr/>
        </p:nvSpPr>
        <p:spPr>
          <a:xfrm>
            <a:off x="6903459" y="1895847"/>
            <a:ext cx="148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Only reverse strand is anchored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E95ED-34A5-F043-8EB9-26A72BDCED8F}"/>
              </a:ext>
            </a:extLst>
          </p:cNvPr>
          <p:cNvCxnSpPr>
            <a:endCxn id="10" idx="2"/>
          </p:cNvCxnSpPr>
          <p:nvPr/>
        </p:nvCxnSpPr>
        <p:spPr>
          <a:xfrm flipV="1">
            <a:off x="6826546" y="2634511"/>
            <a:ext cx="820397" cy="23746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FEB6F4-609F-DD47-900C-44CABB052E38}"/>
              </a:ext>
            </a:extLst>
          </p:cNvPr>
          <p:cNvSpPr txBox="1"/>
          <p:nvPr/>
        </p:nvSpPr>
        <p:spPr>
          <a:xfrm>
            <a:off x="7158409" y="5157747"/>
            <a:ext cx="1788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Reverse strand</a:t>
            </a:r>
            <a:br>
              <a:rPr lang="en-GB" dirty="0"/>
            </a:br>
            <a:r>
              <a:rPr lang="en-GB" dirty="0"/>
              <a:t>can hybridise</a:t>
            </a:r>
            <a:br>
              <a:rPr lang="en-GB" dirty="0"/>
            </a:br>
            <a:r>
              <a:rPr lang="en-GB" dirty="0"/>
              <a:t>to second primer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6005-BD5F-B64D-9F4D-AF4947000CE1}"/>
              </a:ext>
            </a:extLst>
          </p:cNvPr>
          <p:cNvSpPr txBox="1"/>
          <p:nvPr/>
        </p:nvSpPr>
        <p:spPr>
          <a:xfrm>
            <a:off x="8864719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1E572D-2DAC-B848-AF6A-2033AF9C836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5E4F3B-B422-CE49-8ADE-01044F48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7435" y="2723617"/>
            <a:ext cx="1920815" cy="199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C3AA92-44EE-6447-A47A-299BC40A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201588" y="1676386"/>
            <a:ext cx="1487828" cy="308112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31E650A-EC9C-4C43-BCE5-DF9C3C596B43}"/>
              </a:ext>
            </a:extLst>
          </p:cNvPr>
          <p:cNvGrpSpPr/>
          <p:nvPr/>
        </p:nvGrpSpPr>
        <p:grpSpPr>
          <a:xfrm>
            <a:off x="4746279" y="1541135"/>
            <a:ext cx="2404292" cy="3242506"/>
            <a:chOff x="2877009" y="1723090"/>
            <a:chExt cx="2404292" cy="32425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FF75D2-82C1-2D4B-8244-4FE03FA0C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7009" y="1849984"/>
              <a:ext cx="2281727" cy="31156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92670B-9E0E-E94B-B925-7731A7DEE2D8}"/>
                </a:ext>
              </a:extLst>
            </p:cNvPr>
            <p:cNvSpPr/>
            <p:nvPr/>
          </p:nvSpPr>
          <p:spPr>
            <a:xfrm>
              <a:off x="4477996" y="1723090"/>
              <a:ext cx="803305" cy="55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383D0-5C46-9249-B6A7-81FBCF503238}"/>
              </a:ext>
            </a:extLst>
          </p:cNvPr>
          <p:cNvCxnSpPr/>
          <p:nvPr/>
        </p:nvCxnSpPr>
        <p:spPr>
          <a:xfrm>
            <a:off x="3612616" y="3719202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121F21-A70C-F543-BD9F-AAA774D0F386}"/>
              </a:ext>
            </a:extLst>
          </p:cNvPr>
          <p:cNvSpPr txBox="1"/>
          <p:nvPr/>
        </p:nvSpPr>
        <p:spPr>
          <a:xfrm>
            <a:off x="3619764" y="3351498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9885B2-44D0-7049-9C70-9257B6944B48}"/>
              </a:ext>
            </a:extLst>
          </p:cNvPr>
          <p:cNvSpPr/>
          <p:nvPr/>
        </p:nvSpPr>
        <p:spPr>
          <a:xfrm>
            <a:off x="4667710" y="2159731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004E2-42E4-E043-84BD-DB3ED579AB80}"/>
              </a:ext>
            </a:extLst>
          </p:cNvPr>
          <p:cNvSpPr txBox="1"/>
          <p:nvPr/>
        </p:nvSpPr>
        <p:spPr>
          <a:xfrm>
            <a:off x="4176521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E4B3B7-470E-D548-B03F-3F5A200746DA}"/>
              </a:ext>
            </a:extLst>
          </p:cNvPr>
          <p:cNvSpPr/>
          <p:nvPr/>
        </p:nvSpPr>
        <p:spPr>
          <a:xfrm>
            <a:off x="6184900" y="2189963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F34B4-C2AA-5040-9892-2864BAD9BAAB}"/>
              </a:ext>
            </a:extLst>
          </p:cNvPr>
          <p:cNvSpPr txBox="1"/>
          <p:nvPr/>
        </p:nvSpPr>
        <p:spPr>
          <a:xfrm>
            <a:off x="6130753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99F660-271C-234D-B252-BD18FFE9A163}"/>
              </a:ext>
            </a:extLst>
          </p:cNvPr>
          <p:cNvCxnSpPr/>
          <p:nvPr/>
        </p:nvCxnSpPr>
        <p:spPr>
          <a:xfrm>
            <a:off x="7011651" y="3720830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480A7C-0843-E643-A6E4-591CAAAAB4D6}"/>
              </a:ext>
            </a:extLst>
          </p:cNvPr>
          <p:cNvSpPr txBox="1"/>
          <p:nvPr/>
        </p:nvSpPr>
        <p:spPr>
          <a:xfrm>
            <a:off x="6862997" y="3069679"/>
            <a:ext cx="143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Bridge</a:t>
            </a:r>
          </a:p>
          <a:p>
            <a:pPr algn="ctr"/>
            <a:r>
              <a:rPr lang="en-GB" dirty="0"/>
              <a:t>Amplification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829FF3A-CB5C-994C-9E95-76BAF776CB07}"/>
              </a:ext>
            </a:extLst>
          </p:cNvPr>
          <p:cNvSpPr/>
          <p:nvPr/>
        </p:nvSpPr>
        <p:spPr>
          <a:xfrm rot="10800000">
            <a:off x="4049310" y="2197923"/>
            <a:ext cx="5348809" cy="3798729"/>
          </a:xfrm>
          <a:prstGeom prst="arc">
            <a:avLst>
              <a:gd name="adj1" fmla="val 11889080"/>
              <a:gd name="adj2" fmla="val 0"/>
            </a:avLst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846785-B891-EB41-B66D-D0E48A33479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77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962C8-2AF2-BF40-A45D-C52C86F2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2175" y="1467384"/>
            <a:ext cx="7258050" cy="3923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E6710-6A5F-464B-89BF-56FB7D07C3B3}"/>
              </a:ext>
            </a:extLst>
          </p:cNvPr>
          <p:cNvSpPr txBox="1"/>
          <p:nvPr/>
        </p:nvSpPr>
        <p:spPr>
          <a:xfrm>
            <a:off x="4081345" y="5510258"/>
            <a:ext cx="399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Thousands of molecules are amplified</a:t>
            </a:r>
            <a:br>
              <a:rPr lang="en-GB" dirty="0"/>
            </a:br>
            <a:r>
              <a:rPr lang="en-GB" dirty="0"/>
              <a:t>to form clusters with the same sequence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C1A59-F508-EE48-85B2-2A4955F78D4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0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1586</Words>
  <Application>Microsoft Macintosh PowerPoint</Application>
  <PresentationFormat>Widescreen</PresentationFormat>
  <Paragraphs>266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HelveticaNow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53</cp:revision>
  <dcterms:created xsi:type="dcterms:W3CDTF">2021-10-30T10:41:47Z</dcterms:created>
  <dcterms:modified xsi:type="dcterms:W3CDTF">2023-02-09T12:30:40Z</dcterms:modified>
</cp:coreProperties>
</file>